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DM Sans" pitchFamily="2" charset="77"/>
      <p:regular r:id="rId16"/>
      <p:bold r:id="rId17"/>
      <p:italic r:id="rId18"/>
      <p:boldItalic r:id="rId19"/>
    </p:embeddedFont>
    <p:embeddedFont>
      <p:font typeface="DM Serif Display" pitchFamily="2" charset="0"/>
      <p:regular r:id="rId20"/>
      <p:italic r:id="rId21"/>
    </p:embeddedFont>
    <p:embeddedFont>
      <p:font typeface="DM Serif Text" pitchFamily="2" charset="0"/>
      <p:regular r:id="rId22"/>
      <p:italic r:id="rId23"/>
    </p:embeddedFont>
    <p:embeddedFont>
      <p:font typeface="Marcellus SC" panose="020E0602050203020307" pitchFamily="34" charset="0"/>
      <p:regular r:id="rId24"/>
    </p:embeddedFont>
    <p:embeddedFont>
      <p:font typeface="Nunito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5"/>
  </p:normalViewPr>
  <p:slideViewPr>
    <p:cSldViewPr snapToGrid="0">
      <p:cViewPr varScale="1">
        <p:scale>
          <a:sx n="153" d="100"/>
          <a:sy n="153" d="100"/>
        </p:scale>
        <p:origin x="6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c13c38241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c13c38241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0a5013b9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70a5013b9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to overcome the limitations of SOTA CBMs, we proposed CEMs. Our approach has 2 key novelties: (i) first we represent each concept with a fully supervised embedding and (ii) second we proposed an efficient algorithm to enable simple human interventions on concept embeddings.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0a5013b98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0a5013b98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experiments demonstrate that (1) first, CEMs overcome the current A-X trade-off being as accurate as end-to-end models and as explainable as standard CBMs, (2) second CEMs </a:t>
            </a:r>
            <a:r>
              <a:rPr lang="en">
                <a:solidFill>
                  <a:schemeClr val="dk1"/>
                </a:solidFill>
              </a:rPr>
              <a:t>scale to real-world conditions where complete concept supervisions are scarce</a:t>
            </a:r>
            <a:r>
              <a:rPr lang="en"/>
              <a:t>, (3) third, CEMs support effective concept interventions as opposed to hybrid CBMs. In summary, our findings indicate that CEMs represent a significant step forward to address one of the hottest open problems in explainable AI such as the A-X trade-off.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16eee3ef4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16eee3ef4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experiments demonstrate that (1) first, CEMs overcome the current A-X trade-off being as accurate as end-to-end models and as explainable as standard CBMs, (2) second CEMs </a:t>
            </a:r>
            <a:r>
              <a:rPr lang="en">
                <a:solidFill>
                  <a:schemeClr val="dk1"/>
                </a:solidFill>
              </a:rPr>
              <a:t>scale to real-world conditions where concept supervisions are scarce as opposed to standard CBMs</a:t>
            </a:r>
            <a:r>
              <a:rPr lang="en"/>
              <a:t>, (3) third, CEMs support effective concept interventions as opposed to hybrid CBMs. In summary, our findings indicate that CEMs represent a significant step forward to address one of the hottest open problems in explainable AI such as the A-X trade-off.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716eee3ef4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716eee3ef4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experiments demonstrate that (1) first, CEMs overcome the current A-X trade-off being as accurate as end-to-end models and as explainable as standard CBMs, (2) second CEMs </a:t>
            </a:r>
            <a:r>
              <a:rPr lang="en">
                <a:solidFill>
                  <a:schemeClr val="dk1"/>
                </a:solidFill>
              </a:rPr>
              <a:t>scale to real-world conditions where complete concept supervisions are scarce as opposed to standard CBMs</a:t>
            </a:r>
            <a:r>
              <a:rPr lang="en"/>
              <a:t>, (3) third, CEMs support effective concept interventions as opposed to hybrid CBMs. In summary, our findings indicate that CEMs represent a significant step forward to address one of the hottest problems in concept-based explainable AI such as the A-X trade-off.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c653a94de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c653a94de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0a5013b9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70a5013b9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c653a94d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c653a94d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0a5013b98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70a5013b98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making it into text to avoid spending too much time in this slide (i.e., explaining each plot here)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bullet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low-efficiency is not discussed later on, we should not discuss it. Or otherwise, let’s mention it somewhere.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c653a94d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4c653a94d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making it into text to avoid spending too much time in this slide (i.e., explaining each plot here)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bullet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low-efficiency is not discussed later on, we should not discuss it. Or otherwise, let’s mention it somewhere.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0a5013b9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70a5013b9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Concern: we will have to define the CAS here if we want to be able to discuss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Suggestion: should we use the Cat/Dog architectures instead?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c653a94d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4c653a94d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Concern: we will have to define the CAS here if we want to be able to discuss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Suggestion: should we use the Cat/Dog architectures instead?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c653a94d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c653a94d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Concern: we will have to define the CAS here if we want to be able to discuss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Suggestion: should we use the Cat/Dog architectures instead?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" y="0"/>
            <a:ext cx="9144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1" y="0"/>
            <a:ext cx="9144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Title &amp; Text">
  <p:cSld name="BLANK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1" y="0"/>
            <a:ext cx="9144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214300" y="303588"/>
            <a:ext cx="1739400" cy="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Quote Inset Image">
  <p:cSld name="BLANK_1_1_1_1_1_1_1_1_1_1_1_1_1_1_1_1_1_1_1_1_1_1_1_1_1_1_1_1_1_1_1_1_1_1_1_1_1_1_1_2_1_2">
    <p:bg>
      <p:bgPr>
        <a:solidFill>
          <a:srgbClr val="D8DDDD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658338" y="13"/>
            <a:ext cx="5485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606688" y="1028050"/>
            <a:ext cx="3859800" cy="3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5385975" y="1374213"/>
            <a:ext cx="3233400" cy="208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385975" y="4143488"/>
            <a:ext cx="3071400" cy="240000"/>
          </a:xfrm>
          <a:prstGeom prst="rect">
            <a:avLst/>
          </a:prstGeom>
        </p:spPr>
        <p:txBody>
          <a:bodyPr spcFirstLastPara="1" wrap="square" lIns="91450" tIns="91450" rIns="91450" bIns="91450" anchor="t" anchorCtr="0">
            <a:normAutofit/>
          </a:bodyPr>
          <a:lstStyle>
            <a:lvl1pPr marL="457200" lvl="0" indent="-2984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8450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8450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8450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8450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8450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8450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8450" rtl="0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8625005" y="4489229"/>
            <a:ext cx="323872" cy="323755"/>
            <a:chOff x="1189675" y="238125"/>
            <a:chExt cx="5240650" cy="5238750"/>
          </a:xfrm>
        </p:grpSpPr>
        <p:sp>
          <p:nvSpPr>
            <p:cNvPr id="65" name="Google Shape;65;p14"/>
            <p:cNvSpPr/>
            <p:nvPr/>
          </p:nvSpPr>
          <p:spPr>
            <a:xfrm>
              <a:off x="2121250" y="238125"/>
              <a:ext cx="4309075" cy="4886050"/>
            </a:xfrm>
            <a:custGeom>
              <a:avLst/>
              <a:gdLst/>
              <a:ahLst/>
              <a:cxnLst/>
              <a:rect l="l" t="t" r="r" b="b"/>
              <a:pathLst>
                <a:path w="172363" h="195442" extrusionOk="0">
                  <a:moveTo>
                    <a:pt x="66630" y="0"/>
                  </a:moveTo>
                  <a:lnTo>
                    <a:pt x="64636" y="77"/>
                  </a:lnTo>
                  <a:lnTo>
                    <a:pt x="62566" y="230"/>
                  </a:lnTo>
                  <a:lnTo>
                    <a:pt x="60573" y="383"/>
                  </a:lnTo>
                  <a:lnTo>
                    <a:pt x="58579" y="613"/>
                  </a:lnTo>
                  <a:lnTo>
                    <a:pt x="56662" y="920"/>
                  </a:lnTo>
                  <a:lnTo>
                    <a:pt x="54745" y="1227"/>
                  </a:lnTo>
                  <a:lnTo>
                    <a:pt x="52829" y="1610"/>
                  </a:lnTo>
                  <a:lnTo>
                    <a:pt x="50988" y="2070"/>
                  </a:lnTo>
                  <a:lnTo>
                    <a:pt x="49148" y="2530"/>
                  </a:lnTo>
                  <a:lnTo>
                    <a:pt x="47385" y="3067"/>
                  </a:lnTo>
                  <a:lnTo>
                    <a:pt x="45545" y="3604"/>
                  </a:lnTo>
                  <a:lnTo>
                    <a:pt x="43858" y="4217"/>
                  </a:lnTo>
                  <a:lnTo>
                    <a:pt x="42094" y="4907"/>
                  </a:lnTo>
                  <a:lnTo>
                    <a:pt x="40408" y="5597"/>
                  </a:lnTo>
                  <a:lnTo>
                    <a:pt x="38797" y="6287"/>
                  </a:lnTo>
                  <a:lnTo>
                    <a:pt x="37187" y="7131"/>
                  </a:lnTo>
                  <a:lnTo>
                    <a:pt x="35577" y="7897"/>
                  </a:lnTo>
                  <a:lnTo>
                    <a:pt x="33967" y="8741"/>
                  </a:lnTo>
                  <a:lnTo>
                    <a:pt x="32433" y="9661"/>
                  </a:lnTo>
                  <a:lnTo>
                    <a:pt x="30977" y="10581"/>
                  </a:lnTo>
                  <a:lnTo>
                    <a:pt x="29520" y="11578"/>
                  </a:lnTo>
                  <a:lnTo>
                    <a:pt x="28063" y="12575"/>
                  </a:lnTo>
                  <a:lnTo>
                    <a:pt x="26683" y="13571"/>
                  </a:lnTo>
                  <a:lnTo>
                    <a:pt x="25303" y="14645"/>
                  </a:lnTo>
                  <a:lnTo>
                    <a:pt x="23923" y="15718"/>
                  </a:lnTo>
                  <a:lnTo>
                    <a:pt x="21392" y="18018"/>
                  </a:lnTo>
                  <a:lnTo>
                    <a:pt x="18939" y="20472"/>
                  </a:lnTo>
                  <a:lnTo>
                    <a:pt x="16639" y="23002"/>
                  </a:lnTo>
                  <a:lnTo>
                    <a:pt x="14492" y="25609"/>
                  </a:lnTo>
                  <a:lnTo>
                    <a:pt x="12498" y="28369"/>
                  </a:lnTo>
                  <a:lnTo>
                    <a:pt x="10581" y="31206"/>
                  </a:lnTo>
                  <a:lnTo>
                    <a:pt x="8818" y="34043"/>
                  </a:lnTo>
                  <a:lnTo>
                    <a:pt x="7284" y="37034"/>
                  </a:lnTo>
                  <a:lnTo>
                    <a:pt x="5828" y="40100"/>
                  </a:lnTo>
                  <a:lnTo>
                    <a:pt x="4524" y="43244"/>
                  </a:lnTo>
                  <a:lnTo>
                    <a:pt x="3451" y="46464"/>
                  </a:lnTo>
                  <a:lnTo>
                    <a:pt x="2454" y="49685"/>
                  </a:lnTo>
                  <a:lnTo>
                    <a:pt x="1611" y="52905"/>
                  </a:lnTo>
                  <a:lnTo>
                    <a:pt x="997" y="56279"/>
                  </a:lnTo>
                  <a:lnTo>
                    <a:pt x="537" y="59576"/>
                  </a:lnTo>
                  <a:lnTo>
                    <a:pt x="154" y="62949"/>
                  </a:lnTo>
                  <a:lnTo>
                    <a:pt x="0" y="66323"/>
                  </a:lnTo>
                  <a:lnTo>
                    <a:pt x="0" y="69697"/>
                  </a:lnTo>
                  <a:lnTo>
                    <a:pt x="230" y="73070"/>
                  </a:lnTo>
                  <a:lnTo>
                    <a:pt x="537" y="76137"/>
                  </a:lnTo>
                  <a:lnTo>
                    <a:pt x="997" y="79204"/>
                  </a:lnTo>
                  <a:lnTo>
                    <a:pt x="1687" y="82195"/>
                  </a:lnTo>
                  <a:lnTo>
                    <a:pt x="2454" y="85185"/>
                  </a:lnTo>
                  <a:lnTo>
                    <a:pt x="3374" y="88175"/>
                  </a:lnTo>
                  <a:lnTo>
                    <a:pt x="4448" y="91089"/>
                  </a:lnTo>
                  <a:lnTo>
                    <a:pt x="5674" y="94002"/>
                  </a:lnTo>
                  <a:lnTo>
                    <a:pt x="7054" y="96839"/>
                  </a:lnTo>
                  <a:lnTo>
                    <a:pt x="8511" y="99676"/>
                  </a:lnTo>
                  <a:lnTo>
                    <a:pt x="10198" y="102436"/>
                  </a:lnTo>
                  <a:lnTo>
                    <a:pt x="11962" y="105120"/>
                  </a:lnTo>
                  <a:lnTo>
                    <a:pt x="13878" y="107727"/>
                  </a:lnTo>
                  <a:lnTo>
                    <a:pt x="15949" y="110334"/>
                  </a:lnTo>
                  <a:lnTo>
                    <a:pt x="18095" y="112864"/>
                  </a:lnTo>
                  <a:lnTo>
                    <a:pt x="20396" y="115241"/>
                  </a:lnTo>
                  <a:lnTo>
                    <a:pt x="22849" y="117618"/>
                  </a:lnTo>
                  <a:lnTo>
                    <a:pt x="24689" y="119305"/>
                  </a:lnTo>
                  <a:lnTo>
                    <a:pt x="26606" y="120915"/>
                  </a:lnTo>
                  <a:lnTo>
                    <a:pt x="28523" y="122448"/>
                  </a:lnTo>
                  <a:lnTo>
                    <a:pt x="30517" y="123905"/>
                  </a:lnTo>
                  <a:lnTo>
                    <a:pt x="32510" y="125285"/>
                  </a:lnTo>
                  <a:lnTo>
                    <a:pt x="34504" y="126589"/>
                  </a:lnTo>
                  <a:lnTo>
                    <a:pt x="36574" y="127816"/>
                  </a:lnTo>
                  <a:lnTo>
                    <a:pt x="38644" y="128966"/>
                  </a:lnTo>
                  <a:lnTo>
                    <a:pt x="37111" y="127049"/>
                  </a:lnTo>
                  <a:lnTo>
                    <a:pt x="35730" y="124979"/>
                  </a:lnTo>
                  <a:lnTo>
                    <a:pt x="34427" y="122832"/>
                  </a:lnTo>
                  <a:lnTo>
                    <a:pt x="33277" y="120608"/>
                  </a:lnTo>
                  <a:lnTo>
                    <a:pt x="32280" y="118308"/>
                  </a:lnTo>
                  <a:lnTo>
                    <a:pt x="31513" y="115931"/>
                  </a:lnTo>
                  <a:lnTo>
                    <a:pt x="30823" y="113401"/>
                  </a:lnTo>
                  <a:lnTo>
                    <a:pt x="30287" y="110871"/>
                  </a:lnTo>
                  <a:lnTo>
                    <a:pt x="30057" y="109184"/>
                  </a:lnTo>
                  <a:lnTo>
                    <a:pt x="29980" y="107420"/>
                  </a:lnTo>
                  <a:lnTo>
                    <a:pt x="29903" y="105580"/>
                  </a:lnTo>
                  <a:lnTo>
                    <a:pt x="29903" y="103740"/>
                  </a:lnTo>
                  <a:lnTo>
                    <a:pt x="30057" y="101900"/>
                  </a:lnTo>
                  <a:lnTo>
                    <a:pt x="30287" y="100060"/>
                  </a:lnTo>
                  <a:lnTo>
                    <a:pt x="30593" y="98143"/>
                  </a:lnTo>
                  <a:lnTo>
                    <a:pt x="30977" y="96226"/>
                  </a:lnTo>
                  <a:lnTo>
                    <a:pt x="31437" y="94309"/>
                  </a:lnTo>
                  <a:lnTo>
                    <a:pt x="32050" y="92469"/>
                  </a:lnTo>
                  <a:lnTo>
                    <a:pt x="32740" y="90552"/>
                  </a:lnTo>
                  <a:lnTo>
                    <a:pt x="33507" y="88712"/>
                  </a:lnTo>
                  <a:lnTo>
                    <a:pt x="34350" y="86872"/>
                  </a:lnTo>
                  <a:lnTo>
                    <a:pt x="35347" y="85108"/>
                  </a:lnTo>
                  <a:lnTo>
                    <a:pt x="36420" y="83345"/>
                  </a:lnTo>
                  <a:lnTo>
                    <a:pt x="37571" y="81658"/>
                  </a:lnTo>
                  <a:lnTo>
                    <a:pt x="38797" y="79971"/>
                  </a:lnTo>
                  <a:lnTo>
                    <a:pt x="40177" y="78437"/>
                  </a:lnTo>
                  <a:lnTo>
                    <a:pt x="41634" y="76904"/>
                  </a:lnTo>
                  <a:lnTo>
                    <a:pt x="43168" y="75447"/>
                  </a:lnTo>
                  <a:lnTo>
                    <a:pt x="44855" y="74067"/>
                  </a:lnTo>
                  <a:lnTo>
                    <a:pt x="46618" y="72764"/>
                  </a:lnTo>
                  <a:lnTo>
                    <a:pt x="48458" y="71614"/>
                  </a:lnTo>
                  <a:lnTo>
                    <a:pt x="50452" y="70463"/>
                  </a:lnTo>
                  <a:lnTo>
                    <a:pt x="52522" y="69467"/>
                  </a:lnTo>
                  <a:lnTo>
                    <a:pt x="54669" y="68623"/>
                  </a:lnTo>
                  <a:lnTo>
                    <a:pt x="56969" y="67856"/>
                  </a:lnTo>
                  <a:lnTo>
                    <a:pt x="59346" y="67243"/>
                  </a:lnTo>
                  <a:lnTo>
                    <a:pt x="61876" y="66706"/>
                  </a:lnTo>
                  <a:lnTo>
                    <a:pt x="64483" y="66323"/>
                  </a:lnTo>
                  <a:lnTo>
                    <a:pt x="67167" y="66093"/>
                  </a:lnTo>
                  <a:lnTo>
                    <a:pt x="70004" y="66016"/>
                  </a:lnTo>
                  <a:lnTo>
                    <a:pt x="73071" y="66093"/>
                  </a:lnTo>
                  <a:lnTo>
                    <a:pt x="76214" y="66400"/>
                  </a:lnTo>
                  <a:lnTo>
                    <a:pt x="79281" y="66860"/>
                  </a:lnTo>
                  <a:lnTo>
                    <a:pt x="82425" y="67473"/>
                  </a:lnTo>
                  <a:lnTo>
                    <a:pt x="85568" y="68240"/>
                  </a:lnTo>
                  <a:lnTo>
                    <a:pt x="88635" y="69160"/>
                  </a:lnTo>
                  <a:lnTo>
                    <a:pt x="91702" y="70233"/>
                  </a:lnTo>
                  <a:lnTo>
                    <a:pt x="94769" y="71537"/>
                  </a:lnTo>
                  <a:lnTo>
                    <a:pt x="97759" y="72917"/>
                  </a:lnTo>
                  <a:lnTo>
                    <a:pt x="100750" y="74450"/>
                  </a:lnTo>
                  <a:lnTo>
                    <a:pt x="103663" y="76137"/>
                  </a:lnTo>
                  <a:lnTo>
                    <a:pt x="106500" y="77977"/>
                  </a:lnTo>
                  <a:lnTo>
                    <a:pt x="109337" y="79894"/>
                  </a:lnTo>
                  <a:lnTo>
                    <a:pt x="112097" y="81964"/>
                  </a:lnTo>
                  <a:lnTo>
                    <a:pt x="114781" y="84188"/>
                  </a:lnTo>
                  <a:lnTo>
                    <a:pt x="117311" y="86488"/>
                  </a:lnTo>
                  <a:lnTo>
                    <a:pt x="119841" y="88942"/>
                  </a:lnTo>
                  <a:lnTo>
                    <a:pt x="122218" y="91472"/>
                  </a:lnTo>
                  <a:lnTo>
                    <a:pt x="124519" y="94079"/>
                  </a:lnTo>
                  <a:lnTo>
                    <a:pt x="126742" y="96839"/>
                  </a:lnTo>
                  <a:lnTo>
                    <a:pt x="128812" y="99676"/>
                  </a:lnTo>
                  <a:lnTo>
                    <a:pt x="130806" y="102590"/>
                  </a:lnTo>
                  <a:lnTo>
                    <a:pt x="132646" y="105580"/>
                  </a:lnTo>
                  <a:lnTo>
                    <a:pt x="134333" y="108724"/>
                  </a:lnTo>
                  <a:lnTo>
                    <a:pt x="135866" y="111867"/>
                  </a:lnTo>
                  <a:lnTo>
                    <a:pt x="137323" y="115088"/>
                  </a:lnTo>
                  <a:lnTo>
                    <a:pt x="138550" y="118461"/>
                  </a:lnTo>
                  <a:lnTo>
                    <a:pt x="139623" y="121835"/>
                  </a:lnTo>
                  <a:lnTo>
                    <a:pt x="140543" y="125209"/>
                  </a:lnTo>
                  <a:lnTo>
                    <a:pt x="140927" y="126972"/>
                  </a:lnTo>
                  <a:lnTo>
                    <a:pt x="141310" y="128736"/>
                  </a:lnTo>
                  <a:lnTo>
                    <a:pt x="141617" y="130499"/>
                  </a:lnTo>
                  <a:lnTo>
                    <a:pt x="141924" y="132263"/>
                  </a:lnTo>
                  <a:lnTo>
                    <a:pt x="142077" y="134026"/>
                  </a:lnTo>
                  <a:lnTo>
                    <a:pt x="142307" y="135866"/>
                  </a:lnTo>
                  <a:lnTo>
                    <a:pt x="142384" y="138090"/>
                  </a:lnTo>
                  <a:lnTo>
                    <a:pt x="142537" y="140237"/>
                  </a:lnTo>
                  <a:lnTo>
                    <a:pt x="142537" y="142460"/>
                  </a:lnTo>
                  <a:lnTo>
                    <a:pt x="142460" y="144607"/>
                  </a:lnTo>
                  <a:lnTo>
                    <a:pt x="142384" y="146754"/>
                  </a:lnTo>
                  <a:lnTo>
                    <a:pt x="142230" y="148824"/>
                  </a:lnTo>
                  <a:lnTo>
                    <a:pt x="142000" y="150971"/>
                  </a:lnTo>
                  <a:lnTo>
                    <a:pt x="141694" y="153041"/>
                  </a:lnTo>
                  <a:lnTo>
                    <a:pt x="141387" y="155111"/>
                  </a:lnTo>
                  <a:lnTo>
                    <a:pt x="141003" y="157105"/>
                  </a:lnTo>
                  <a:lnTo>
                    <a:pt x="140543" y="159175"/>
                  </a:lnTo>
                  <a:lnTo>
                    <a:pt x="140083" y="161169"/>
                  </a:lnTo>
                  <a:lnTo>
                    <a:pt x="139547" y="163162"/>
                  </a:lnTo>
                  <a:lnTo>
                    <a:pt x="138933" y="165079"/>
                  </a:lnTo>
                  <a:lnTo>
                    <a:pt x="138243" y="166996"/>
                  </a:lnTo>
                  <a:lnTo>
                    <a:pt x="137553" y="168913"/>
                  </a:lnTo>
                  <a:lnTo>
                    <a:pt x="136786" y="170830"/>
                  </a:lnTo>
                  <a:lnTo>
                    <a:pt x="136020" y="172670"/>
                  </a:lnTo>
                  <a:lnTo>
                    <a:pt x="135176" y="174510"/>
                  </a:lnTo>
                  <a:lnTo>
                    <a:pt x="134256" y="176273"/>
                  </a:lnTo>
                  <a:lnTo>
                    <a:pt x="133336" y="178037"/>
                  </a:lnTo>
                  <a:lnTo>
                    <a:pt x="132339" y="179801"/>
                  </a:lnTo>
                  <a:lnTo>
                    <a:pt x="131266" y="181564"/>
                  </a:lnTo>
                  <a:lnTo>
                    <a:pt x="130192" y="183174"/>
                  </a:lnTo>
                  <a:lnTo>
                    <a:pt x="129119" y="184861"/>
                  </a:lnTo>
                  <a:lnTo>
                    <a:pt x="127969" y="186471"/>
                  </a:lnTo>
                  <a:lnTo>
                    <a:pt x="126742" y="188081"/>
                  </a:lnTo>
                  <a:lnTo>
                    <a:pt x="125515" y="189615"/>
                  </a:lnTo>
                  <a:lnTo>
                    <a:pt x="124212" y="191148"/>
                  </a:lnTo>
                  <a:lnTo>
                    <a:pt x="122908" y="192605"/>
                  </a:lnTo>
                  <a:lnTo>
                    <a:pt x="121528" y="194062"/>
                  </a:lnTo>
                  <a:lnTo>
                    <a:pt x="120148" y="195442"/>
                  </a:lnTo>
                  <a:lnTo>
                    <a:pt x="122985" y="193678"/>
                  </a:lnTo>
                  <a:lnTo>
                    <a:pt x="125822" y="191838"/>
                  </a:lnTo>
                  <a:lnTo>
                    <a:pt x="128659" y="189921"/>
                  </a:lnTo>
                  <a:lnTo>
                    <a:pt x="131343" y="187928"/>
                  </a:lnTo>
                  <a:lnTo>
                    <a:pt x="133949" y="185858"/>
                  </a:lnTo>
                  <a:lnTo>
                    <a:pt x="136556" y="183634"/>
                  </a:lnTo>
                  <a:lnTo>
                    <a:pt x="139010" y="181411"/>
                  </a:lnTo>
                  <a:lnTo>
                    <a:pt x="141463" y="179110"/>
                  </a:lnTo>
                  <a:lnTo>
                    <a:pt x="143840" y="176657"/>
                  </a:lnTo>
                  <a:lnTo>
                    <a:pt x="146064" y="174203"/>
                  </a:lnTo>
                  <a:lnTo>
                    <a:pt x="148287" y="171596"/>
                  </a:lnTo>
                  <a:lnTo>
                    <a:pt x="150358" y="168989"/>
                  </a:lnTo>
                  <a:lnTo>
                    <a:pt x="152428" y="166306"/>
                  </a:lnTo>
                  <a:lnTo>
                    <a:pt x="154345" y="163546"/>
                  </a:lnTo>
                  <a:lnTo>
                    <a:pt x="156185" y="160709"/>
                  </a:lnTo>
                  <a:lnTo>
                    <a:pt x="157948" y="157872"/>
                  </a:lnTo>
                  <a:lnTo>
                    <a:pt x="159635" y="154881"/>
                  </a:lnTo>
                  <a:lnTo>
                    <a:pt x="161169" y="151891"/>
                  </a:lnTo>
                  <a:lnTo>
                    <a:pt x="162702" y="148824"/>
                  </a:lnTo>
                  <a:lnTo>
                    <a:pt x="164082" y="145681"/>
                  </a:lnTo>
                  <a:lnTo>
                    <a:pt x="165386" y="142537"/>
                  </a:lnTo>
                  <a:lnTo>
                    <a:pt x="166536" y="139317"/>
                  </a:lnTo>
                  <a:lnTo>
                    <a:pt x="167609" y="136020"/>
                  </a:lnTo>
                  <a:lnTo>
                    <a:pt x="168606" y="132723"/>
                  </a:lnTo>
                  <a:lnTo>
                    <a:pt x="169449" y="129349"/>
                  </a:lnTo>
                  <a:lnTo>
                    <a:pt x="170216" y="125975"/>
                  </a:lnTo>
                  <a:lnTo>
                    <a:pt x="170830" y="122525"/>
                  </a:lnTo>
                  <a:lnTo>
                    <a:pt x="171366" y="119075"/>
                  </a:lnTo>
                  <a:lnTo>
                    <a:pt x="171826" y="115548"/>
                  </a:lnTo>
                  <a:lnTo>
                    <a:pt x="172133" y="111944"/>
                  </a:lnTo>
                  <a:lnTo>
                    <a:pt x="172286" y="108417"/>
                  </a:lnTo>
                  <a:lnTo>
                    <a:pt x="172363" y="104813"/>
                  </a:lnTo>
                  <a:lnTo>
                    <a:pt x="172286" y="100903"/>
                  </a:lnTo>
                  <a:lnTo>
                    <a:pt x="172056" y="96993"/>
                  </a:lnTo>
                  <a:lnTo>
                    <a:pt x="171750" y="93159"/>
                  </a:lnTo>
                  <a:lnTo>
                    <a:pt x="171213" y="89325"/>
                  </a:lnTo>
                  <a:lnTo>
                    <a:pt x="170600" y="85645"/>
                  </a:lnTo>
                  <a:lnTo>
                    <a:pt x="169833" y="81888"/>
                  </a:lnTo>
                  <a:lnTo>
                    <a:pt x="168989" y="78284"/>
                  </a:lnTo>
                  <a:lnTo>
                    <a:pt x="167993" y="74680"/>
                  </a:lnTo>
                  <a:lnTo>
                    <a:pt x="166842" y="71077"/>
                  </a:lnTo>
                  <a:lnTo>
                    <a:pt x="165539" y="67626"/>
                  </a:lnTo>
                  <a:lnTo>
                    <a:pt x="164159" y="64176"/>
                  </a:lnTo>
                  <a:lnTo>
                    <a:pt x="162702" y="60802"/>
                  </a:lnTo>
                  <a:lnTo>
                    <a:pt x="161092" y="57505"/>
                  </a:lnTo>
                  <a:lnTo>
                    <a:pt x="159405" y="54209"/>
                  </a:lnTo>
                  <a:lnTo>
                    <a:pt x="157565" y="51065"/>
                  </a:lnTo>
                  <a:lnTo>
                    <a:pt x="155648" y="47921"/>
                  </a:lnTo>
                  <a:lnTo>
                    <a:pt x="153578" y="44931"/>
                  </a:lnTo>
                  <a:lnTo>
                    <a:pt x="151431" y="41941"/>
                  </a:lnTo>
                  <a:lnTo>
                    <a:pt x="149208" y="39104"/>
                  </a:lnTo>
                  <a:lnTo>
                    <a:pt x="146907" y="36267"/>
                  </a:lnTo>
                  <a:lnTo>
                    <a:pt x="144454" y="33583"/>
                  </a:lnTo>
                  <a:lnTo>
                    <a:pt x="141924" y="30976"/>
                  </a:lnTo>
                  <a:lnTo>
                    <a:pt x="139317" y="28369"/>
                  </a:lnTo>
                  <a:lnTo>
                    <a:pt x="136633" y="25992"/>
                  </a:lnTo>
                  <a:lnTo>
                    <a:pt x="133873" y="23616"/>
                  </a:lnTo>
                  <a:lnTo>
                    <a:pt x="130959" y="21315"/>
                  </a:lnTo>
                  <a:lnTo>
                    <a:pt x="128046" y="19168"/>
                  </a:lnTo>
                  <a:lnTo>
                    <a:pt x="124979" y="17098"/>
                  </a:lnTo>
                  <a:lnTo>
                    <a:pt x="121912" y="15181"/>
                  </a:lnTo>
                  <a:lnTo>
                    <a:pt x="118768" y="13341"/>
                  </a:lnTo>
                  <a:lnTo>
                    <a:pt x="115548" y="11578"/>
                  </a:lnTo>
                  <a:lnTo>
                    <a:pt x="112251" y="9968"/>
                  </a:lnTo>
                  <a:lnTo>
                    <a:pt x="109721" y="8818"/>
                  </a:lnTo>
                  <a:lnTo>
                    <a:pt x="107190" y="7744"/>
                  </a:lnTo>
                  <a:lnTo>
                    <a:pt x="104583" y="6747"/>
                  </a:lnTo>
                  <a:lnTo>
                    <a:pt x="101977" y="5751"/>
                  </a:lnTo>
                  <a:lnTo>
                    <a:pt x="99293" y="4907"/>
                  </a:lnTo>
                  <a:lnTo>
                    <a:pt x="96609" y="4064"/>
                  </a:lnTo>
                  <a:lnTo>
                    <a:pt x="93849" y="3297"/>
                  </a:lnTo>
                  <a:lnTo>
                    <a:pt x="91089" y="2684"/>
                  </a:lnTo>
                  <a:lnTo>
                    <a:pt x="88329" y="2070"/>
                  </a:lnTo>
                  <a:lnTo>
                    <a:pt x="85568" y="1533"/>
                  </a:lnTo>
                  <a:lnTo>
                    <a:pt x="82731" y="1073"/>
                  </a:lnTo>
                  <a:lnTo>
                    <a:pt x="79971" y="690"/>
                  </a:lnTo>
                  <a:lnTo>
                    <a:pt x="77134" y="383"/>
                  </a:lnTo>
                  <a:lnTo>
                    <a:pt x="74297" y="153"/>
                  </a:lnTo>
                  <a:lnTo>
                    <a:pt x="71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121250" y="238125"/>
              <a:ext cx="4309075" cy="4886050"/>
            </a:xfrm>
            <a:custGeom>
              <a:avLst/>
              <a:gdLst/>
              <a:ahLst/>
              <a:cxnLst/>
              <a:rect l="l" t="t" r="r" b="b"/>
              <a:pathLst>
                <a:path w="172363" h="195442" fill="none" extrusionOk="0">
                  <a:moveTo>
                    <a:pt x="68777" y="0"/>
                  </a:moveTo>
                  <a:lnTo>
                    <a:pt x="68777" y="0"/>
                  </a:lnTo>
                  <a:lnTo>
                    <a:pt x="66630" y="0"/>
                  </a:lnTo>
                  <a:lnTo>
                    <a:pt x="64636" y="77"/>
                  </a:lnTo>
                  <a:lnTo>
                    <a:pt x="62566" y="230"/>
                  </a:lnTo>
                  <a:lnTo>
                    <a:pt x="60573" y="383"/>
                  </a:lnTo>
                  <a:lnTo>
                    <a:pt x="58579" y="613"/>
                  </a:lnTo>
                  <a:lnTo>
                    <a:pt x="56662" y="920"/>
                  </a:lnTo>
                  <a:lnTo>
                    <a:pt x="54745" y="1227"/>
                  </a:lnTo>
                  <a:lnTo>
                    <a:pt x="52829" y="1610"/>
                  </a:lnTo>
                  <a:lnTo>
                    <a:pt x="50988" y="2070"/>
                  </a:lnTo>
                  <a:lnTo>
                    <a:pt x="49148" y="2530"/>
                  </a:lnTo>
                  <a:lnTo>
                    <a:pt x="47385" y="3067"/>
                  </a:lnTo>
                  <a:lnTo>
                    <a:pt x="45545" y="3604"/>
                  </a:lnTo>
                  <a:lnTo>
                    <a:pt x="43858" y="4217"/>
                  </a:lnTo>
                  <a:lnTo>
                    <a:pt x="42094" y="4907"/>
                  </a:lnTo>
                  <a:lnTo>
                    <a:pt x="40408" y="5597"/>
                  </a:lnTo>
                  <a:lnTo>
                    <a:pt x="38797" y="6287"/>
                  </a:lnTo>
                  <a:lnTo>
                    <a:pt x="37187" y="7131"/>
                  </a:lnTo>
                  <a:lnTo>
                    <a:pt x="35577" y="7897"/>
                  </a:lnTo>
                  <a:lnTo>
                    <a:pt x="33967" y="8741"/>
                  </a:lnTo>
                  <a:lnTo>
                    <a:pt x="32433" y="9661"/>
                  </a:lnTo>
                  <a:lnTo>
                    <a:pt x="30977" y="10581"/>
                  </a:lnTo>
                  <a:lnTo>
                    <a:pt x="29520" y="11578"/>
                  </a:lnTo>
                  <a:lnTo>
                    <a:pt x="28063" y="12575"/>
                  </a:lnTo>
                  <a:lnTo>
                    <a:pt x="26683" y="13571"/>
                  </a:lnTo>
                  <a:lnTo>
                    <a:pt x="25303" y="14645"/>
                  </a:lnTo>
                  <a:lnTo>
                    <a:pt x="23923" y="15718"/>
                  </a:lnTo>
                  <a:lnTo>
                    <a:pt x="21392" y="18018"/>
                  </a:lnTo>
                  <a:lnTo>
                    <a:pt x="18939" y="20472"/>
                  </a:lnTo>
                  <a:lnTo>
                    <a:pt x="16639" y="23002"/>
                  </a:lnTo>
                  <a:lnTo>
                    <a:pt x="14492" y="25609"/>
                  </a:lnTo>
                  <a:lnTo>
                    <a:pt x="12498" y="28369"/>
                  </a:lnTo>
                  <a:lnTo>
                    <a:pt x="10581" y="31206"/>
                  </a:lnTo>
                  <a:lnTo>
                    <a:pt x="8818" y="34043"/>
                  </a:lnTo>
                  <a:lnTo>
                    <a:pt x="7284" y="37034"/>
                  </a:lnTo>
                  <a:lnTo>
                    <a:pt x="5828" y="40100"/>
                  </a:lnTo>
                  <a:lnTo>
                    <a:pt x="4524" y="43244"/>
                  </a:lnTo>
                  <a:lnTo>
                    <a:pt x="3451" y="46464"/>
                  </a:lnTo>
                  <a:lnTo>
                    <a:pt x="2454" y="49685"/>
                  </a:lnTo>
                  <a:lnTo>
                    <a:pt x="1611" y="52905"/>
                  </a:lnTo>
                  <a:lnTo>
                    <a:pt x="997" y="56279"/>
                  </a:lnTo>
                  <a:lnTo>
                    <a:pt x="537" y="59576"/>
                  </a:lnTo>
                  <a:lnTo>
                    <a:pt x="154" y="62949"/>
                  </a:lnTo>
                  <a:lnTo>
                    <a:pt x="0" y="66323"/>
                  </a:lnTo>
                  <a:lnTo>
                    <a:pt x="0" y="69697"/>
                  </a:lnTo>
                  <a:lnTo>
                    <a:pt x="230" y="73070"/>
                  </a:lnTo>
                  <a:lnTo>
                    <a:pt x="230" y="73070"/>
                  </a:lnTo>
                  <a:lnTo>
                    <a:pt x="537" y="76137"/>
                  </a:lnTo>
                  <a:lnTo>
                    <a:pt x="997" y="79204"/>
                  </a:lnTo>
                  <a:lnTo>
                    <a:pt x="1687" y="82195"/>
                  </a:lnTo>
                  <a:lnTo>
                    <a:pt x="2454" y="85185"/>
                  </a:lnTo>
                  <a:lnTo>
                    <a:pt x="3374" y="88175"/>
                  </a:lnTo>
                  <a:lnTo>
                    <a:pt x="4448" y="91089"/>
                  </a:lnTo>
                  <a:lnTo>
                    <a:pt x="5674" y="94002"/>
                  </a:lnTo>
                  <a:lnTo>
                    <a:pt x="7054" y="96839"/>
                  </a:lnTo>
                  <a:lnTo>
                    <a:pt x="8511" y="99676"/>
                  </a:lnTo>
                  <a:lnTo>
                    <a:pt x="10198" y="102436"/>
                  </a:lnTo>
                  <a:lnTo>
                    <a:pt x="11962" y="105120"/>
                  </a:lnTo>
                  <a:lnTo>
                    <a:pt x="13878" y="107727"/>
                  </a:lnTo>
                  <a:lnTo>
                    <a:pt x="15949" y="110334"/>
                  </a:lnTo>
                  <a:lnTo>
                    <a:pt x="18095" y="112864"/>
                  </a:lnTo>
                  <a:lnTo>
                    <a:pt x="20396" y="115241"/>
                  </a:lnTo>
                  <a:lnTo>
                    <a:pt x="22849" y="117618"/>
                  </a:lnTo>
                  <a:lnTo>
                    <a:pt x="22849" y="117618"/>
                  </a:lnTo>
                  <a:lnTo>
                    <a:pt x="24689" y="119305"/>
                  </a:lnTo>
                  <a:lnTo>
                    <a:pt x="26606" y="120915"/>
                  </a:lnTo>
                  <a:lnTo>
                    <a:pt x="28523" y="122448"/>
                  </a:lnTo>
                  <a:lnTo>
                    <a:pt x="30517" y="123905"/>
                  </a:lnTo>
                  <a:lnTo>
                    <a:pt x="32510" y="125285"/>
                  </a:lnTo>
                  <a:lnTo>
                    <a:pt x="34504" y="126589"/>
                  </a:lnTo>
                  <a:lnTo>
                    <a:pt x="36574" y="127816"/>
                  </a:lnTo>
                  <a:lnTo>
                    <a:pt x="38644" y="128966"/>
                  </a:lnTo>
                  <a:lnTo>
                    <a:pt x="38644" y="128966"/>
                  </a:lnTo>
                  <a:lnTo>
                    <a:pt x="37111" y="127049"/>
                  </a:lnTo>
                  <a:lnTo>
                    <a:pt x="35730" y="124979"/>
                  </a:lnTo>
                  <a:lnTo>
                    <a:pt x="34427" y="122832"/>
                  </a:lnTo>
                  <a:lnTo>
                    <a:pt x="33277" y="120608"/>
                  </a:lnTo>
                  <a:lnTo>
                    <a:pt x="32280" y="118308"/>
                  </a:lnTo>
                  <a:lnTo>
                    <a:pt x="31513" y="115931"/>
                  </a:lnTo>
                  <a:lnTo>
                    <a:pt x="30823" y="113401"/>
                  </a:lnTo>
                  <a:lnTo>
                    <a:pt x="30287" y="110871"/>
                  </a:lnTo>
                  <a:lnTo>
                    <a:pt x="30287" y="110871"/>
                  </a:lnTo>
                  <a:lnTo>
                    <a:pt x="30057" y="109184"/>
                  </a:lnTo>
                  <a:lnTo>
                    <a:pt x="29980" y="107420"/>
                  </a:lnTo>
                  <a:lnTo>
                    <a:pt x="29903" y="105580"/>
                  </a:lnTo>
                  <a:lnTo>
                    <a:pt x="29903" y="103740"/>
                  </a:lnTo>
                  <a:lnTo>
                    <a:pt x="30057" y="101900"/>
                  </a:lnTo>
                  <a:lnTo>
                    <a:pt x="30287" y="100060"/>
                  </a:lnTo>
                  <a:lnTo>
                    <a:pt x="30593" y="98143"/>
                  </a:lnTo>
                  <a:lnTo>
                    <a:pt x="30977" y="96226"/>
                  </a:lnTo>
                  <a:lnTo>
                    <a:pt x="31437" y="94309"/>
                  </a:lnTo>
                  <a:lnTo>
                    <a:pt x="32050" y="92469"/>
                  </a:lnTo>
                  <a:lnTo>
                    <a:pt x="32740" y="90552"/>
                  </a:lnTo>
                  <a:lnTo>
                    <a:pt x="33507" y="88712"/>
                  </a:lnTo>
                  <a:lnTo>
                    <a:pt x="34350" y="86872"/>
                  </a:lnTo>
                  <a:lnTo>
                    <a:pt x="35347" y="85108"/>
                  </a:lnTo>
                  <a:lnTo>
                    <a:pt x="36420" y="83345"/>
                  </a:lnTo>
                  <a:lnTo>
                    <a:pt x="37571" y="81658"/>
                  </a:lnTo>
                  <a:lnTo>
                    <a:pt x="38797" y="79971"/>
                  </a:lnTo>
                  <a:lnTo>
                    <a:pt x="40177" y="78437"/>
                  </a:lnTo>
                  <a:lnTo>
                    <a:pt x="41634" y="76904"/>
                  </a:lnTo>
                  <a:lnTo>
                    <a:pt x="43168" y="75447"/>
                  </a:lnTo>
                  <a:lnTo>
                    <a:pt x="44855" y="74067"/>
                  </a:lnTo>
                  <a:lnTo>
                    <a:pt x="46618" y="72764"/>
                  </a:lnTo>
                  <a:lnTo>
                    <a:pt x="48458" y="71614"/>
                  </a:lnTo>
                  <a:lnTo>
                    <a:pt x="50452" y="70463"/>
                  </a:lnTo>
                  <a:lnTo>
                    <a:pt x="52522" y="69467"/>
                  </a:lnTo>
                  <a:lnTo>
                    <a:pt x="54669" y="68623"/>
                  </a:lnTo>
                  <a:lnTo>
                    <a:pt x="56969" y="67856"/>
                  </a:lnTo>
                  <a:lnTo>
                    <a:pt x="59346" y="67243"/>
                  </a:lnTo>
                  <a:lnTo>
                    <a:pt x="61876" y="66706"/>
                  </a:lnTo>
                  <a:lnTo>
                    <a:pt x="64483" y="66323"/>
                  </a:lnTo>
                  <a:lnTo>
                    <a:pt x="67167" y="66093"/>
                  </a:lnTo>
                  <a:lnTo>
                    <a:pt x="70004" y="66016"/>
                  </a:lnTo>
                  <a:lnTo>
                    <a:pt x="70004" y="66016"/>
                  </a:lnTo>
                  <a:lnTo>
                    <a:pt x="73071" y="66093"/>
                  </a:lnTo>
                  <a:lnTo>
                    <a:pt x="76214" y="66400"/>
                  </a:lnTo>
                  <a:lnTo>
                    <a:pt x="79281" y="66860"/>
                  </a:lnTo>
                  <a:lnTo>
                    <a:pt x="82425" y="67473"/>
                  </a:lnTo>
                  <a:lnTo>
                    <a:pt x="85568" y="68240"/>
                  </a:lnTo>
                  <a:lnTo>
                    <a:pt x="88635" y="69160"/>
                  </a:lnTo>
                  <a:lnTo>
                    <a:pt x="91702" y="70233"/>
                  </a:lnTo>
                  <a:lnTo>
                    <a:pt x="94769" y="71537"/>
                  </a:lnTo>
                  <a:lnTo>
                    <a:pt x="97759" y="72917"/>
                  </a:lnTo>
                  <a:lnTo>
                    <a:pt x="100750" y="74450"/>
                  </a:lnTo>
                  <a:lnTo>
                    <a:pt x="103663" y="76137"/>
                  </a:lnTo>
                  <a:lnTo>
                    <a:pt x="106500" y="77977"/>
                  </a:lnTo>
                  <a:lnTo>
                    <a:pt x="109337" y="79894"/>
                  </a:lnTo>
                  <a:lnTo>
                    <a:pt x="112097" y="81964"/>
                  </a:lnTo>
                  <a:lnTo>
                    <a:pt x="114781" y="84188"/>
                  </a:lnTo>
                  <a:lnTo>
                    <a:pt x="117311" y="86488"/>
                  </a:lnTo>
                  <a:lnTo>
                    <a:pt x="119841" y="88942"/>
                  </a:lnTo>
                  <a:lnTo>
                    <a:pt x="122218" y="91472"/>
                  </a:lnTo>
                  <a:lnTo>
                    <a:pt x="124519" y="94079"/>
                  </a:lnTo>
                  <a:lnTo>
                    <a:pt x="126742" y="96839"/>
                  </a:lnTo>
                  <a:lnTo>
                    <a:pt x="128812" y="99676"/>
                  </a:lnTo>
                  <a:lnTo>
                    <a:pt x="130806" y="102590"/>
                  </a:lnTo>
                  <a:lnTo>
                    <a:pt x="132646" y="105580"/>
                  </a:lnTo>
                  <a:lnTo>
                    <a:pt x="134333" y="108724"/>
                  </a:lnTo>
                  <a:lnTo>
                    <a:pt x="135866" y="111867"/>
                  </a:lnTo>
                  <a:lnTo>
                    <a:pt x="137323" y="115088"/>
                  </a:lnTo>
                  <a:lnTo>
                    <a:pt x="138550" y="118461"/>
                  </a:lnTo>
                  <a:lnTo>
                    <a:pt x="139623" y="121835"/>
                  </a:lnTo>
                  <a:lnTo>
                    <a:pt x="140543" y="125209"/>
                  </a:lnTo>
                  <a:lnTo>
                    <a:pt x="140927" y="126972"/>
                  </a:lnTo>
                  <a:lnTo>
                    <a:pt x="141310" y="128736"/>
                  </a:lnTo>
                  <a:lnTo>
                    <a:pt x="141617" y="130499"/>
                  </a:lnTo>
                  <a:lnTo>
                    <a:pt x="141924" y="132263"/>
                  </a:lnTo>
                  <a:lnTo>
                    <a:pt x="142077" y="134026"/>
                  </a:lnTo>
                  <a:lnTo>
                    <a:pt x="142307" y="135866"/>
                  </a:lnTo>
                  <a:lnTo>
                    <a:pt x="142307" y="135866"/>
                  </a:lnTo>
                  <a:lnTo>
                    <a:pt x="142384" y="138090"/>
                  </a:lnTo>
                  <a:lnTo>
                    <a:pt x="142537" y="140237"/>
                  </a:lnTo>
                  <a:lnTo>
                    <a:pt x="142537" y="142460"/>
                  </a:lnTo>
                  <a:lnTo>
                    <a:pt x="142460" y="144607"/>
                  </a:lnTo>
                  <a:lnTo>
                    <a:pt x="142384" y="146754"/>
                  </a:lnTo>
                  <a:lnTo>
                    <a:pt x="142230" y="148824"/>
                  </a:lnTo>
                  <a:lnTo>
                    <a:pt x="142000" y="150971"/>
                  </a:lnTo>
                  <a:lnTo>
                    <a:pt x="141694" y="153041"/>
                  </a:lnTo>
                  <a:lnTo>
                    <a:pt x="141387" y="155111"/>
                  </a:lnTo>
                  <a:lnTo>
                    <a:pt x="141003" y="157105"/>
                  </a:lnTo>
                  <a:lnTo>
                    <a:pt x="140543" y="159175"/>
                  </a:lnTo>
                  <a:lnTo>
                    <a:pt x="140083" y="161169"/>
                  </a:lnTo>
                  <a:lnTo>
                    <a:pt x="139547" y="163162"/>
                  </a:lnTo>
                  <a:lnTo>
                    <a:pt x="138933" y="165079"/>
                  </a:lnTo>
                  <a:lnTo>
                    <a:pt x="138243" y="166996"/>
                  </a:lnTo>
                  <a:lnTo>
                    <a:pt x="137553" y="168913"/>
                  </a:lnTo>
                  <a:lnTo>
                    <a:pt x="136786" y="170830"/>
                  </a:lnTo>
                  <a:lnTo>
                    <a:pt x="136020" y="172670"/>
                  </a:lnTo>
                  <a:lnTo>
                    <a:pt x="135176" y="174510"/>
                  </a:lnTo>
                  <a:lnTo>
                    <a:pt x="134256" y="176273"/>
                  </a:lnTo>
                  <a:lnTo>
                    <a:pt x="133336" y="178037"/>
                  </a:lnTo>
                  <a:lnTo>
                    <a:pt x="132339" y="179801"/>
                  </a:lnTo>
                  <a:lnTo>
                    <a:pt x="131266" y="181564"/>
                  </a:lnTo>
                  <a:lnTo>
                    <a:pt x="130192" y="183174"/>
                  </a:lnTo>
                  <a:lnTo>
                    <a:pt x="129119" y="184861"/>
                  </a:lnTo>
                  <a:lnTo>
                    <a:pt x="127969" y="186471"/>
                  </a:lnTo>
                  <a:lnTo>
                    <a:pt x="126742" y="188081"/>
                  </a:lnTo>
                  <a:lnTo>
                    <a:pt x="125515" y="189615"/>
                  </a:lnTo>
                  <a:lnTo>
                    <a:pt x="124212" y="191148"/>
                  </a:lnTo>
                  <a:lnTo>
                    <a:pt x="122908" y="192605"/>
                  </a:lnTo>
                  <a:lnTo>
                    <a:pt x="121528" y="194062"/>
                  </a:lnTo>
                  <a:lnTo>
                    <a:pt x="120148" y="195442"/>
                  </a:lnTo>
                  <a:lnTo>
                    <a:pt x="120148" y="195442"/>
                  </a:lnTo>
                  <a:lnTo>
                    <a:pt x="122985" y="193678"/>
                  </a:lnTo>
                  <a:lnTo>
                    <a:pt x="125822" y="191838"/>
                  </a:lnTo>
                  <a:lnTo>
                    <a:pt x="128659" y="189921"/>
                  </a:lnTo>
                  <a:lnTo>
                    <a:pt x="131343" y="187928"/>
                  </a:lnTo>
                  <a:lnTo>
                    <a:pt x="133949" y="185858"/>
                  </a:lnTo>
                  <a:lnTo>
                    <a:pt x="136556" y="183634"/>
                  </a:lnTo>
                  <a:lnTo>
                    <a:pt x="139010" y="181411"/>
                  </a:lnTo>
                  <a:lnTo>
                    <a:pt x="141463" y="179110"/>
                  </a:lnTo>
                  <a:lnTo>
                    <a:pt x="143840" y="176657"/>
                  </a:lnTo>
                  <a:lnTo>
                    <a:pt x="146064" y="174203"/>
                  </a:lnTo>
                  <a:lnTo>
                    <a:pt x="148287" y="171596"/>
                  </a:lnTo>
                  <a:lnTo>
                    <a:pt x="150358" y="168989"/>
                  </a:lnTo>
                  <a:lnTo>
                    <a:pt x="152428" y="166306"/>
                  </a:lnTo>
                  <a:lnTo>
                    <a:pt x="154345" y="163546"/>
                  </a:lnTo>
                  <a:lnTo>
                    <a:pt x="156185" y="160709"/>
                  </a:lnTo>
                  <a:lnTo>
                    <a:pt x="157948" y="157872"/>
                  </a:lnTo>
                  <a:lnTo>
                    <a:pt x="159635" y="154881"/>
                  </a:lnTo>
                  <a:lnTo>
                    <a:pt x="161169" y="151891"/>
                  </a:lnTo>
                  <a:lnTo>
                    <a:pt x="162702" y="148824"/>
                  </a:lnTo>
                  <a:lnTo>
                    <a:pt x="164082" y="145681"/>
                  </a:lnTo>
                  <a:lnTo>
                    <a:pt x="165386" y="142537"/>
                  </a:lnTo>
                  <a:lnTo>
                    <a:pt x="166536" y="139317"/>
                  </a:lnTo>
                  <a:lnTo>
                    <a:pt x="167609" y="136020"/>
                  </a:lnTo>
                  <a:lnTo>
                    <a:pt x="168606" y="132723"/>
                  </a:lnTo>
                  <a:lnTo>
                    <a:pt x="169449" y="129349"/>
                  </a:lnTo>
                  <a:lnTo>
                    <a:pt x="170216" y="125975"/>
                  </a:lnTo>
                  <a:lnTo>
                    <a:pt x="170830" y="122525"/>
                  </a:lnTo>
                  <a:lnTo>
                    <a:pt x="171366" y="119075"/>
                  </a:lnTo>
                  <a:lnTo>
                    <a:pt x="171826" y="115548"/>
                  </a:lnTo>
                  <a:lnTo>
                    <a:pt x="172133" y="111944"/>
                  </a:lnTo>
                  <a:lnTo>
                    <a:pt x="172286" y="108417"/>
                  </a:lnTo>
                  <a:lnTo>
                    <a:pt x="172363" y="104813"/>
                  </a:lnTo>
                  <a:lnTo>
                    <a:pt x="172363" y="104813"/>
                  </a:lnTo>
                  <a:lnTo>
                    <a:pt x="172286" y="100903"/>
                  </a:lnTo>
                  <a:lnTo>
                    <a:pt x="172056" y="96993"/>
                  </a:lnTo>
                  <a:lnTo>
                    <a:pt x="171750" y="93159"/>
                  </a:lnTo>
                  <a:lnTo>
                    <a:pt x="171213" y="89325"/>
                  </a:lnTo>
                  <a:lnTo>
                    <a:pt x="170600" y="85645"/>
                  </a:lnTo>
                  <a:lnTo>
                    <a:pt x="169833" y="81888"/>
                  </a:lnTo>
                  <a:lnTo>
                    <a:pt x="168989" y="78284"/>
                  </a:lnTo>
                  <a:lnTo>
                    <a:pt x="167993" y="74680"/>
                  </a:lnTo>
                  <a:lnTo>
                    <a:pt x="166842" y="71077"/>
                  </a:lnTo>
                  <a:lnTo>
                    <a:pt x="165539" y="67626"/>
                  </a:lnTo>
                  <a:lnTo>
                    <a:pt x="164159" y="64176"/>
                  </a:lnTo>
                  <a:lnTo>
                    <a:pt x="162702" y="60802"/>
                  </a:lnTo>
                  <a:lnTo>
                    <a:pt x="161092" y="57505"/>
                  </a:lnTo>
                  <a:lnTo>
                    <a:pt x="159405" y="54209"/>
                  </a:lnTo>
                  <a:lnTo>
                    <a:pt x="157565" y="51065"/>
                  </a:lnTo>
                  <a:lnTo>
                    <a:pt x="155648" y="47921"/>
                  </a:lnTo>
                  <a:lnTo>
                    <a:pt x="153578" y="44931"/>
                  </a:lnTo>
                  <a:lnTo>
                    <a:pt x="151431" y="41941"/>
                  </a:lnTo>
                  <a:lnTo>
                    <a:pt x="149208" y="39104"/>
                  </a:lnTo>
                  <a:lnTo>
                    <a:pt x="146907" y="36267"/>
                  </a:lnTo>
                  <a:lnTo>
                    <a:pt x="144454" y="33583"/>
                  </a:lnTo>
                  <a:lnTo>
                    <a:pt x="141924" y="30976"/>
                  </a:lnTo>
                  <a:lnTo>
                    <a:pt x="139317" y="28369"/>
                  </a:lnTo>
                  <a:lnTo>
                    <a:pt x="136633" y="25992"/>
                  </a:lnTo>
                  <a:lnTo>
                    <a:pt x="133873" y="23616"/>
                  </a:lnTo>
                  <a:lnTo>
                    <a:pt x="130959" y="21315"/>
                  </a:lnTo>
                  <a:lnTo>
                    <a:pt x="128046" y="19168"/>
                  </a:lnTo>
                  <a:lnTo>
                    <a:pt x="124979" y="17098"/>
                  </a:lnTo>
                  <a:lnTo>
                    <a:pt x="121912" y="15181"/>
                  </a:lnTo>
                  <a:lnTo>
                    <a:pt x="118768" y="13341"/>
                  </a:lnTo>
                  <a:lnTo>
                    <a:pt x="115548" y="11578"/>
                  </a:lnTo>
                  <a:lnTo>
                    <a:pt x="112251" y="9968"/>
                  </a:lnTo>
                  <a:lnTo>
                    <a:pt x="112251" y="9968"/>
                  </a:lnTo>
                  <a:lnTo>
                    <a:pt x="109721" y="8818"/>
                  </a:lnTo>
                  <a:lnTo>
                    <a:pt x="107190" y="7744"/>
                  </a:lnTo>
                  <a:lnTo>
                    <a:pt x="104583" y="6747"/>
                  </a:lnTo>
                  <a:lnTo>
                    <a:pt x="101977" y="5751"/>
                  </a:lnTo>
                  <a:lnTo>
                    <a:pt x="99293" y="4907"/>
                  </a:lnTo>
                  <a:lnTo>
                    <a:pt x="96609" y="4064"/>
                  </a:lnTo>
                  <a:lnTo>
                    <a:pt x="93849" y="3297"/>
                  </a:lnTo>
                  <a:lnTo>
                    <a:pt x="91089" y="2684"/>
                  </a:lnTo>
                  <a:lnTo>
                    <a:pt x="88329" y="2070"/>
                  </a:lnTo>
                  <a:lnTo>
                    <a:pt x="85568" y="1533"/>
                  </a:lnTo>
                  <a:lnTo>
                    <a:pt x="82731" y="1073"/>
                  </a:lnTo>
                  <a:lnTo>
                    <a:pt x="79971" y="690"/>
                  </a:lnTo>
                  <a:lnTo>
                    <a:pt x="77134" y="383"/>
                  </a:lnTo>
                  <a:lnTo>
                    <a:pt x="74297" y="153"/>
                  </a:lnTo>
                  <a:lnTo>
                    <a:pt x="71537" y="0"/>
                  </a:lnTo>
                  <a:lnTo>
                    <a:pt x="68777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189675" y="590825"/>
              <a:ext cx="4309075" cy="4886050"/>
            </a:xfrm>
            <a:custGeom>
              <a:avLst/>
              <a:gdLst/>
              <a:ahLst/>
              <a:cxnLst/>
              <a:rect l="l" t="t" r="r" b="b"/>
              <a:pathLst>
                <a:path w="172363" h="195442" extrusionOk="0">
                  <a:moveTo>
                    <a:pt x="52215" y="0"/>
                  </a:moveTo>
                  <a:lnTo>
                    <a:pt x="49378" y="1764"/>
                  </a:lnTo>
                  <a:lnTo>
                    <a:pt x="46541" y="3604"/>
                  </a:lnTo>
                  <a:lnTo>
                    <a:pt x="43781" y="5521"/>
                  </a:lnTo>
                  <a:lnTo>
                    <a:pt x="41020" y="7514"/>
                  </a:lnTo>
                  <a:lnTo>
                    <a:pt x="38414" y="9584"/>
                  </a:lnTo>
                  <a:lnTo>
                    <a:pt x="35807" y="11808"/>
                  </a:lnTo>
                  <a:lnTo>
                    <a:pt x="33353" y="14031"/>
                  </a:lnTo>
                  <a:lnTo>
                    <a:pt x="30900" y="16332"/>
                  </a:lnTo>
                  <a:lnTo>
                    <a:pt x="28599" y="18785"/>
                  </a:lnTo>
                  <a:lnTo>
                    <a:pt x="26299" y="21239"/>
                  </a:lnTo>
                  <a:lnTo>
                    <a:pt x="24076" y="23846"/>
                  </a:lnTo>
                  <a:lnTo>
                    <a:pt x="22005" y="26453"/>
                  </a:lnTo>
                  <a:lnTo>
                    <a:pt x="20012" y="29136"/>
                  </a:lnTo>
                  <a:lnTo>
                    <a:pt x="18018" y="31896"/>
                  </a:lnTo>
                  <a:lnTo>
                    <a:pt x="16178" y="34733"/>
                  </a:lnTo>
                  <a:lnTo>
                    <a:pt x="14415" y="37647"/>
                  </a:lnTo>
                  <a:lnTo>
                    <a:pt x="12728" y="40561"/>
                  </a:lnTo>
                  <a:lnTo>
                    <a:pt x="11194" y="43551"/>
                  </a:lnTo>
                  <a:lnTo>
                    <a:pt x="9661" y="46618"/>
                  </a:lnTo>
                  <a:lnTo>
                    <a:pt x="8281" y="49761"/>
                  </a:lnTo>
                  <a:lnTo>
                    <a:pt x="7054" y="52905"/>
                  </a:lnTo>
                  <a:lnTo>
                    <a:pt x="5827" y="56125"/>
                  </a:lnTo>
                  <a:lnTo>
                    <a:pt x="4754" y="59422"/>
                  </a:lnTo>
                  <a:lnTo>
                    <a:pt x="3757" y="62719"/>
                  </a:lnTo>
                  <a:lnTo>
                    <a:pt x="2914" y="66093"/>
                  </a:lnTo>
                  <a:lnTo>
                    <a:pt x="2147" y="69467"/>
                  </a:lnTo>
                  <a:lnTo>
                    <a:pt x="1533" y="72917"/>
                  </a:lnTo>
                  <a:lnTo>
                    <a:pt x="997" y="76367"/>
                  </a:lnTo>
                  <a:lnTo>
                    <a:pt x="537" y="79894"/>
                  </a:lnTo>
                  <a:lnTo>
                    <a:pt x="230" y="83498"/>
                  </a:lnTo>
                  <a:lnTo>
                    <a:pt x="77" y="87025"/>
                  </a:lnTo>
                  <a:lnTo>
                    <a:pt x="0" y="90705"/>
                  </a:lnTo>
                  <a:lnTo>
                    <a:pt x="77" y="94616"/>
                  </a:lnTo>
                  <a:lnTo>
                    <a:pt x="307" y="98449"/>
                  </a:lnTo>
                  <a:lnTo>
                    <a:pt x="690" y="102283"/>
                  </a:lnTo>
                  <a:lnTo>
                    <a:pt x="1150" y="106117"/>
                  </a:lnTo>
                  <a:lnTo>
                    <a:pt x="1763" y="109874"/>
                  </a:lnTo>
                  <a:lnTo>
                    <a:pt x="2530" y="113554"/>
                  </a:lnTo>
                  <a:lnTo>
                    <a:pt x="3374" y="117235"/>
                  </a:lnTo>
                  <a:lnTo>
                    <a:pt x="4447" y="120838"/>
                  </a:lnTo>
                  <a:lnTo>
                    <a:pt x="5521" y="124365"/>
                  </a:lnTo>
                  <a:lnTo>
                    <a:pt x="6824" y="127816"/>
                  </a:lnTo>
                  <a:lnTo>
                    <a:pt x="8204" y="131266"/>
                  </a:lnTo>
                  <a:lnTo>
                    <a:pt x="9661" y="134640"/>
                  </a:lnTo>
                  <a:lnTo>
                    <a:pt x="11271" y="138013"/>
                  </a:lnTo>
                  <a:lnTo>
                    <a:pt x="12958" y="141234"/>
                  </a:lnTo>
                  <a:lnTo>
                    <a:pt x="14798" y="144377"/>
                  </a:lnTo>
                  <a:lnTo>
                    <a:pt x="16715" y="147521"/>
                  </a:lnTo>
                  <a:lnTo>
                    <a:pt x="18785" y="150511"/>
                  </a:lnTo>
                  <a:lnTo>
                    <a:pt x="20932" y="153501"/>
                  </a:lnTo>
                  <a:lnTo>
                    <a:pt x="23155" y="156338"/>
                  </a:lnTo>
                  <a:lnTo>
                    <a:pt x="25532" y="159175"/>
                  </a:lnTo>
                  <a:lnTo>
                    <a:pt x="27909" y="161859"/>
                  </a:lnTo>
                  <a:lnTo>
                    <a:pt x="30439" y="164542"/>
                  </a:lnTo>
                  <a:lnTo>
                    <a:pt x="33046" y="167073"/>
                  </a:lnTo>
                  <a:lnTo>
                    <a:pt x="35730" y="169526"/>
                  </a:lnTo>
                  <a:lnTo>
                    <a:pt x="38567" y="171826"/>
                  </a:lnTo>
                  <a:lnTo>
                    <a:pt x="41404" y="174127"/>
                  </a:lnTo>
                  <a:lnTo>
                    <a:pt x="44317" y="176274"/>
                  </a:lnTo>
                  <a:lnTo>
                    <a:pt x="47384" y="178344"/>
                  </a:lnTo>
                  <a:lnTo>
                    <a:pt x="50451" y="180261"/>
                  </a:lnTo>
                  <a:lnTo>
                    <a:pt x="53595" y="182101"/>
                  </a:lnTo>
                  <a:lnTo>
                    <a:pt x="56815" y="183864"/>
                  </a:lnTo>
                  <a:lnTo>
                    <a:pt x="60112" y="185474"/>
                  </a:lnTo>
                  <a:lnTo>
                    <a:pt x="62642" y="186624"/>
                  </a:lnTo>
                  <a:lnTo>
                    <a:pt x="65173" y="187698"/>
                  </a:lnTo>
                  <a:lnTo>
                    <a:pt x="67780" y="188695"/>
                  </a:lnTo>
                  <a:lnTo>
                    <a:pt x="70386" y="189691"/>
                  </a:lnTo>
                  <a:lnTo>
                    <a:pt x="73070" y="190535"/>
                  </a:lnTo>
                  <a:lnTo>
                    <a:pt x="75754" y="191378"/>
                  </a:lnTo>
                  <a:lnTo>
                    <a:pt x="78514" y="192145"/>
                  </a:lnTo>
                  <a:lnTo>
                    <a:pt x="81274" y="192835"/>
                  </a:lnTo>
                  <a:lnTo>
                    <a:pt x="84034" y="193372"/>
                  </a:lnTo>
                  <a:lnTo>
                    <a:pt x="86795" y="193909"/>
                  </a:lnTo>
                  <a:lnTo>
                    <a:pt x="89632" y="194369"/>
                  </a:lnTo>
                  <a:lnTo>
                    <a:pt x="92469" y="194752"/>
                  </a:lnTo>
                  <a:lnTo>
                    <a:pt x="95229" y="195059"/>
                  </a:lnTo>
                  <a:lnTo>
                    <a:pt x="98066" y="195289"/>
                  </a:lnTo>
                  <a:lnTo>
                    <a:pt x="100826" y="195442"/>
                  </a:lnTo>
                  <a:lnTo>
                    <a:pt x="105733" y="195442"/>
                  </a:lnTo>
                  <a:lnTo>
                    <a:pt x="107803" y="195365"/>
                  </a:lnTo>
                  <a:lnTo>
                    <a:pt x="109797" y="195212"/>
                  </a:lnTo>
                  <a:lnTo>
                    <a:pt x="111790" y="195059"/>
                  </a:lnTo>
                  <a:lnTo>
                    <a:pt x="113784" y="194829"/>
                  </a:lnTo>
                  <a:lnTo>
                    <a:pt x="115701" y="194522"/>
                  </a:lnTo>
                  <a:lnTo>
                    <a:pt x="117618" y="194215"/>
                  </a:lnTo>
                  <a:lnTo>
                    <a:pt x="119534" y="193832"/>
                  </a:lnTo>
                  <a:lnTo>
                    <a:pt x="121375" y="193372"/>
                  </a:lnTo>
                  <a:lnTo>
                    <a:pt x="123215" y="192912"/>
                  </a:lnTo>
                  <a:lnTo>
                    <a:pt x="125055" y="192375"/>
                  </a:lnTo>
                  <a:lnTo>
                    <a:pt x="126818" y="191838"/>
                  </a:lnTo>
                  <a:lnTo>
                    <a:pt x="128505" y="191225"/>
                  </a:lnTo>
                  <a:lnTo>
                    <a:pt x="130269" y="190535"/>
                  </a:lnTo>
                  <a:lnTo>
                    <a:pt x="131956" y="189845"/>
                  </a:lnTo>
                  <a:lnTo>
                    <a:pt x="133566" y="189155"/>
                  </a:lnTo>
                  <a:lnTo>
                    <a:pt x="135252" y="188388"/>
                  </a:lnTo>
                  <a:lnTo>
                    <a:pt x="136786" y="187545"/>
                  </a:lnTo>
                  <a:lnTo>
                    <a:pt x="138396" y="186701"/>
                  </a:lnTo>
                  <a:lnTo>
                    <a:pt x="139930" y="185781"/>
                  </a:lnTo>
                  <a:lnTo>
                    <a:pt x="141386" y="184861"/>
                  </a:lnTo>
                  <a:lnTo>
                    <a:pt x="142843" y="183864"/>
                  </a:lnTo>
                  <a:lnTo>
                    <a:pt x="144300" y="182867"/>
                  </a:lnTo>
                  <a:lnTo>
                    <a:pt x="145680" y="181871"/>
                  </a:lnTo>
                  <a:lnTo>
                    <a:pt x="147060" y="180797"/>
                  </a:lnTo>
                  <a:lnTo>
                    <a:pt x="148440" y="179724"/>
                  </a:lnTo>
                  <a:lnTo>
                    <a:pt x="150971" y="177424"/>
                  </a:lnTo>
                  <a:lnTo>
                    <a:pt x="153424" y="174970"/>
                  </a:lnTo>
                  <a:lnTo>
                    <a:pt x="155724" y="172440"/>
                  </a:lnTo>
                  <a:lnTo>
                    <a:pt x="157871" y="169833"/>
                  </a:lnTo>
                  <a:lnTo>
                    <a:pt x="159941" y="167073"/>
                  </a:lnTo>
                  <a:lnTo>
                    <a:pt x="161782" y="164312"/>
                  </a:lnTo>
                  <a:lnTo>
                    <a:pt x="163545" y="161399"/>
                  </a:lnTo>
                  <a:lnTo>
                    <a:pt x="165079" y="158408"/>
                  </a:lnTo>
                  <a:lnTo>
                    <a:pt x="166535" y="155342"/>
                  </a:lnTo>
                  <a:lnTo>
                    <a:pt x="167839" y="152198"/>
                  </a:lnTo>
                  <a:lnTo>
                    <a:pt x="168912" y="149054"/>
                  </a:lnTo>
                  <a:lnTo>
                    <a:pt x="169909" y="145757"/>
                  </a:lnTo>
                  <a:lnTo>
                    <a:pt x="170752" y="142537"/>
                  </a:lnTo>
                  <a:lnTo>
                    <a:pt x="171366" y="139240"/>
                  </a:lnTo>
                  <a:lnTo>
                    <a:pt x="171903" y="135866"/>
                  </a:lnTo>
                  <a:lnTo>
                    <a:pt x="172209" y="132493"/>
                  </a:lnTo>
                  <a:lnTo>
                    <a:pt x="172363" y="129119"/>
                  </a:lnTo>
                  <a:lnTo>
                    <a:pt x="172363" y="125745"/>
                  </a:lnTo>
                  <a:lnTo>
                    <a:pt x="172133" y="122372"/>
                  </a:lnTo>
                  <a:lnTo>
                    <a:pt x="171826" y="119305"/>
                  </a:lnTo>
                  <a:lnTo>
                    <a:pt x="171366" y="116238"/>
                  </a:lnTo>
                  <a:lnTo>
                    <a:pt x="170752" y="113247"/>
                  </a:lnTo>
                  <a:lnTo>
                    <a:pt x="169909" y="110257"/>
                  </a:lnTo>
                  <a:lnTo>
                    <a:pt x="168989" y="107267"/>
                  </a:lnTo>
                  <a:lnTo>
                    <a:pt x="167915" y="104353"/>
                  </a:lnTo>
                  <a:lnTo>
                    <a:pt x="166689" y="101440"/>
                  </a:lnTo>
                  <a:lnTo>
                    <a:pt x="165309" y="98603"/>
                  </a:lnTo>
                  <a:lnTo>
                    <a:pt x="163852" y="95766"/>
                  </a:lnTo>
                  <a:lnTo>
                    <a:pt x="162165" y="93006"/>
                  </a:lnTo>
                  <a:lnTo>
                    <a:pt x="160401" y="90322"/>
                  </a:lnTo>
                  <a:lnTo>
                    <a:pt x="158485" y="87715"/>
                  </a:lnTo>
                  <a:lnTo>
                    <a:pt x="156491" y="85108"/>
                  </a:lnTo>
                  <a:lnTo>
                    <a:pt x="154268" y="82578"/>
                  </a:lnTo>
                  <a:lnTo>
                    <a:pt x="151967" y="80201"/>
                  </a:lnTo>
                  <a:lnTo>
                    <a:pt x="149514" y="77824"/>
                  </a:lnTo>
                  <a:lnTo>
                    <a:pt x="147674" y="76137"/>
                  </a:lnTo>
                  <a:lnTo>
                    <a:pt x="145757" y="74527"/>
                  </a:lnTo>
                  <a:lnTo>
                    <a:pt x="143840" y="72994"/>
                  </a:lnTo>
                  <a:lnTo>
                    <a:pt x="141846" y="71537"/>
                  </a:lnTo>
                  <a:lnTo>
                    <a:pt x="139853" y="70157"/>
                  </a:lnTo>
                  <a:lnTo>
                    <a:pt x="137859" y="68853"/>
                  </a:lnTo>
                  <a:lnTo>
                    <a:pt x="135789" y="67626"/>
                  </a:lnTo>
                  <a:lnTo>
                    <a:pt x="133719" y="66476"/>
                  </a:lnTo>
                  <a:lnTo>
                    <a:pt x="135252" y="68393"/>
                  </a:lnTo>
                  <a:lnTo>
                    <a:pt x="136709" y="70463"/>
                  </a:lnTo>
                  <a:lnTo>
                    <a:pt x="137936" y="72610"/>
                  </a:lnTo>
                  <a:lnTo>
                    <a:pt x="139086" y="74834"/>
                  </a:lnTo>
                  <a:lnTo>
                    <a:pt x="140083" y="77134"/>
                  </a:lnTo>
                  <a:lnTo>
                    <a:pt x="140850" y="79588"/>
                  </a:lnTo>
                  <a:lnTo>
                    <a:pt x="141540" y="82041"/>
                  </a:lnTo>
                  <a:lnTo>
                    <a:pt x="142076" y="84571"/>
                  </a:lnTo>
                  <a:lnTo>
                    <a:pt x="142306" y="86258"/>
                  </a:lnTo>
                  <a:lnTo>
                    <a:pt x="142460" y="88022"/>
                  </a:lnTo>
                  <a:lnTo>
                    <a:pt x="142460" y="89862"/>
                  </a:lnTo>
                  <a:lnTo>
                    <a:pt x="142460" y="91702"/>
                  </a:lnTo>
                  <a:lnTo>
                    <a:pt x="142306" y="93542"/>
                  </a:lnTo>
                  <a:lnTo>
                    <a:pt x="142153" y="95459"/>
                  </a:lnTo>
                  <a:lnTo>
                    <a:pt x="141846" y="97299"/>
                  </a:lnTo>
                  <a:lnTo>
                    <a:pt x="141386" y="99216"/>
                  </a:lnTo>
                  <a:lnTo>
                    <a:pt x="140926" y="101133"/>
                  </a:lnTo>
                  <a:lnTo>
                    <a:pt x="140313" y="102973"/>
                  </a:lnTo>
                  <a:lnTo>
                    <a:pt x="139623" y="104890"/>
                  </a:lnTo>
                  <a:lnTo>
                    <a:pt x="138856" y="106730"/>
                  </a:lnTo>
                  <a:lnTo>
                    <a:pt x="138013" y="108570"/>
                  </a:lnTo>
                  <a:lnTo>
                    <a:pt x="137016" y="110334"/>
                  </a:lnTo>
                  <a:lnTo>
                    <a:pt x="135943" y="112097"/>
                  </a:lnTo>
                  <a:lnTo>
                    <a:pt x="134792" y="113784"/>
                  </a:lnTo>
                  <a:lnTo>
                    <a:pt x="133566" y="115471"/>
                  </a:lnTo>
                  <a:lnTo>
                    <a:pt x="132186" y="117005"/>
                  </a:lnTo>
                  <a:lnTo>
                    <a:pt x="130729" y="118538"/>
                  </a:lnTo>
                  <a:lnTo>
                    <a:pt x="129195" y="119995"/>
                  </a:lnTo>
                  <a:lnTo>
                    <a:pt x="127508" y="121375"/>
                  </a:lnTo>
                  <a:lnTo>
                    <a:pt x="125745" y="122678"/>
                  </a:lnTo>
                  <a:lnTo>
                    <a:pt x="123905" y="123905"/>
                  </a:lnTo>
                  <a:lnTo>
                    <a:pt x="121911" y="124979"/>
                  </a:lnTo>
                  <a:lnTo>
                    <a:pt x="119841" y="125975"/>
                  </a:lnTo>
                  <a:lnTo>
                    <a:pt x="117694" y="126819"/>
                  </a:lnTo>
                  <a:lnTo>
                    <a:pt x="115394" y="127586"/>
                  </a:lnTo>
                  <a:lnTo>
                    <a:pt x="113017" y="128276"/>
                  </a:lnTo>
                  <a:lnTo>
                    <a:pt x="110487" y="128736"/>
                  </a:lnTo>
                  <a:lnTo>
                    <a:pt x="107880" y="129119"/>
                  </a:lnTo>
                  <a:lnTo>
                    <a:pt x="105196" y="129349"/>
                  </a:lnTo>
                  <a:lnTo>
                    <a:pt x="102359" y="129426"/>
                  </a:lnTo>
                  <a:lnTo>
                    <a:pt x="99292" y="129349"/>
                  </a:lnTo>
                  <a:lnTo>
                    <a:pt x="96149" y="129042"/>
                  </a:lnTo>
                  <a:lnTo>
                    <a:pt x="93082" y="128582"/>
                  </a:lnTo>
                  <a:lnTo>
                    <a:pt x="89938" y="127969"/>
                  </a:lnTo>
                  <a:lnTo>
                    <a:pt x="86871" y="127202"/>
                  </a:lnTo>
                  <a:lnTo>
                    <a:pt x="83728" y="126282"/>
                  </a:lnTo>
                  <a:lnTo>
                    <a:pt x="80661" y="125209"/>
                  </a:lnTo>
                  <a:lnTo>
                    <a:pt x="77594" y="123905"/>
                  </a:lnTo>
                  <a:lnTo>
                    <a:pt x="74604" y="122525"/>
                  </a:lnTo>
                  <a:lnTo>
                    <a:pt x="71613" y="120992"/>
                  </a:lnTo>
                  <a:lnTo>
                    <a:pt x="68700" y="119305"/>
                  </a:lnTo>
                  <a:lnTo>
                    <a:pt x="65863" y="117465"/>
                  </a:lnTo>
                  <a:lnTo>
                    <a:pt x="63026" y="115548"/>
                  </a:lnTo>
                  <a:lnTo>
                    <a:pt x="60266" y="113478"/>
                  </a:lnTo>
                  <a:lnTo>
                    <a:pt x="57659" y="111254"/>
                  </a:lnTo>
                  <a:lnTo>
                    <a:pt x="55052" y="108954"/>
                  </a:lnTo>
                  <a:lnTo>
                    <a:pt x="52522" y="106500"/>
                  </a:lnTo>
                  <a:lnTo>
                    <a:pt x="50145" y="103970"/>
                  </a:lnTo>
                  <a:lnTo>
                    <a:pt x="47844" y="101363"/>
                  </a:lnTo>
                  <a:lnTo>
                    <a:pt x="45621" y="98603"/>
                  </a:lnTo>
                  <a:lnTo>
                    <a:pt x="43551" y="95766"/>
                  </a:lnTo>
                  <a:lnTo>
                    <a:pt x="41557" y="92852"/>
                  </a:lnTo>
                  <a:lnTo>
                    <a:pt x="39717" y="89862"/>
                  </a:lnTo>
                  <a:lnTo>
                    <a:pt x="38030" y="86718"/>
                  </a:lnTo>
                  <a:lnTo>
                    <a:pt x="36497" y="83575"/>
                  </a:lnTo>
                  <a:lnTo>
                    <a:pt x="35117" y="80354"/>
                  </a:lnTo>
                  <a:lnTo>
                    <a:pt x="33813" y="77057"/>
                  </a:lnTo>
                  <a:lnTo>
                    <a:pt x="32740" y="73607"/>
                  </a:lnTo>
                  <a:lnTo>
                    <a:pt x="31820" y="70233"/>
                  </a:lnTo>
                  <a:lnTo>
                    <a:pt x="31436" y="68470"/>
                  </a:lnTo>
                  <a:lnTo>
                    <a:pt x="31053" y="66706"/>
                  </a:lnTo>
                  <a:lnTo>
                    <a:pt x="30746" y="64943"/>
                  </a:lnTo>
                  <a:lnTo>
                    <a:pt x="30516" y="63179"/>
                  </a:lnTo>
                  <a:lnTo>
                    <a:pt x="30286" y="61416"/>
                  </a:lnTo>
                  <a:lnTo>
                    <a:pt x="30133" y="59576"/>
                  </a:lnTo>
                  <a:lnTo>
                    <a:pt x="29979" y="57352"/>
                  </a:lnTo>
                  <a:lnTo>
                    <a:pt x="29903" y="55205"/>
                  </a:lnTo>
                  <a:lnTo>
                    <a:pt x="29826" y="53058"/>
                  </a:lnTo>
                  <a:lnTo>
                    <a:pt x="29903" y="50835"/>
                  </a:lnTo>
                  <a:lnTo>
                    <a:pt x="29979" y="48765"/>
                  </a:lnTo>
                  <a:lnTo>
                    <a:pt x="30133" y="46618"/>
                  </a:lnTo>
                  <a:lnTo>
                    <a:pt x="30363" y="44471"/>
                  </a:lnTo>
                  <a:lnTo>
                    <a:pt x="30669" y="42401"/>
                  </a:lnTo>
                  <a:lnTo>
                    <a:pt x="30976" y="40331"/>
                  </a:lnTo>
                  <a:lnTo>
                    <a:pt x="31360" y="38337"/>
                  </a:lnTo>
                  <a:lnTo>
                    <a:pt x="31820" y="36267"/>
                  </a:lnTo>
                  <a:lnTo>
                    <a:pt x="32280" y="34273"/>
                  </a:lnTo>
                  <a:lnTo>
                    <a:pt x="32816" y="32280"/>
                  </a:lnTo>
                  <a:lnTo>
                    <a:pt x="33430" y="30363"/>
                  </a:lnTo>
                  <a:lnTo>
                    <a:pt x="34120" y="28446"/>
                  </a:lnTo>
                  <a:lnTo>
                    <a:pt x="34810" y="26529"/>
                  </a:lnTo>
                  <a:lnTo>
                    <a:pt x="35577" y="24612"/>
                  </a:lnTo>
                  <a:lnTo>
                    <a:pt x="36343" y="22772"/>
                  </a:lnTo>
                  <a:lnTo>
                    <a:pt x="37187" y="20932"/>
                  </a:lnTo>
                  <a:lnTo>
                    <a:pt x="38107" y="19169"/>
                  </a:lnTo>
                  <a:lnTo>
                    <a:pt x="39027" y="17405"/>
                  </a:lnTo>
                  <a:lnTo>
                    <a:pt x="40024" y="15642"/>
                  </a:lnTo>
                  <a:lnTo>
                    <a:pt x="41097" y="13955"/>
                  </a:lnTo>
                  <a:lnTo>
                    <a:pt x="42171" y="12268"/>
                  </a:lnTo>
                  <a:lnTo>
                    <a:pt x="43244" y="10581"/>
                  </a:lnTo>
                  <a:lnTo>
                    <a:pt x="44471" y="8971"/>
                  </a:lnTo>
                  <a:lnTo>
                    <a:pt x="45621" y="7361"/>
                  </a:lnTo>
                  <a:lnTo>
                    <a:pt x="46924" y="5827"/>
                  </a:lnTo>
                  <a:lnTo>
                    <a:pt x="48151" y="4294"/>
                  </a:lnTo>
                  <a:lnTo>
                    <a:pt x="49531" y="2837"/>
                  </a:lnTo>
                  <a:lnTo>
                    <a:pt x="50835" y="1380"/>
                  </a:lnTo>
                  <a:lnTo>
                    <a:pt x="522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189675" y="590825"/>
              <a:ext cx="4309075" cy="4886050"/>
            </a:xfrm>
            <a:custGeom>
              <a:avLst/>
              <a:gdLst/>
              <a:ahLst/>
              <a:cxnLst/>
              <a:rect l="l" t="t" r="r" b="b"/>
              <a:pathLst>
                <a:path w="172363" h="195442" fill="none" extrusionOk="0">
                  <a:moveTo>
                    <a:pt x="103663" y="195442"/>
                  </a:moveTo>
                  <a:lnTo>
                    <a:pt x="103663" y="195442"/>
                  </a:lnTo>
                  <a:lnTo>
                    <a:pt x="105733" y="195442"/>
                  </a:lnTo>
                  <a:lnTo>
                    <a:pt x="107803" y="195365"/>
                  </a:lnTo>
                  <a:lnTo>
                    <a:pt x="109797" y="195212"/>
                  </a:lnTo>
                  <a:lnTo>
                    <a:pt x="111790" y="195059"/>
                  </a:lnTo>
                  <a:lnTo>
                    <a:pt x="113784" y="194829"/>
                  </a:lnTo>
                  <a:lnTo>
                    <a:pt x="115701" y="194522"/>
                  </a:lnTo>
                  <a:lnTo>
                    <a:pt x="117618" y="194215"/>
                  </a:lnTo>
                  <a:lnTo>
                    <a:pt x="119534" y="193832"/>
                  </a:lnTo>
                  <a:lnTo>
                    <a:pt x="121375" y="193372"/>
                  </a:lnTo>
                  <a:lnTo>
                    <a:pt x="123215" y="192912"/>
                  </a:lnTo>
                  <a:lnTo>
                    <a:pt x="125055" y="192375"/>
                  </a:lnTo>
                  <a:lnTo>
                    <a:pt x="126818" y="191838"/>
                  </a:lnTo>
                  <a:lnTo>
                    <a:pt x="128505" y="191225"/>
                  </a:lnTo>
                  <a:lnTo>
                    <a:pt x="130269" y="190535"/>
                  </a:lnTo>
                  <a:lnTo>
                    <a:pt x="131956" y="189845"/>
                  </a:lnTo>
                  <a:lnTo>
                    <a:pt x="133566" y="189155"/>
                  </a:lnTo>
                  <a:lnTo>
                    <a:pt x="135252" y="188388"/>
                  </a:lnTo>
                  <a:lnTo>
                    <a:pt x="136786" y="187545"/>
                  </a:lnTo>
                  <a:lnTo>
                    <a:pt x="138396" y="186701"/>
                  </a:lnTo>
                  <a:lnTo>
                    <a:pt x="139930" y="185781"/>
                  </a:lnTo>
                  <a:lnTo>
                    <a:pt x="141386" y="184861"/>
                  </a:lnTo>
                  <a:lnTo>
                    <a:pt x="142843" y="183864"/>
                  </a:lnTo>
                  <a:lnTo>
                    <a:pt x="144300" y="182867"/>
                  </a:lnTo>
                  <a:lnTo>
                    <a:pt x="145680" y="181871"/>
                  </a:lnTo>
                  <a:lnTo>
                    <a:pt x="147060" y="180797"/>
                  </a:lnTo>
                  <a:lnTo>
                    <a:pt x="148440" y="179724"/>
                  </a:lnTo>
                  <a:lnTo>
                    <a:pt x="150971" y="177424"/>
                  </a:lnTo>
                  <a:lnTo>
                    <a:pt x="153424" y="174970"/>
                  </a:lnTo>
                  <a:lnTo>
                    <a:pt x="155724" y="172440"/>
                  </a:lnTo>
                  <a:lnTo>
                    <a:pt x="157871" y="169833"/>
                  </a:lnTo>
                  <a:lnTo>
                    <a:pt x="159941" y="167073"/>
                  </a:lnTo>
                  <a:lnTo>
                    <a:pt x="161782" y="164312"/>
                  </a:lnTo>
                  <a:lnTo>
                    <a:pt x="163545" y="161399"/>
                  </a:lnTo>
                  <a:lnTo>
                    <a:pt x="165079" y="158408"/>
                  </a:lnTo>
                  <a:lnTo>
                    <a:pt x="166535" y="155342"/>
                  </a:lnTo>
                  <a:lnTo>
                    <a:pt x="167839" y="152198"/>
                  </a:lnTo>
                  <a:lnTo>
                    <a:pt x="168912" y="149054"/>
                  </a:lnTo>
                  <a:lnTo>
                    <a:pt x="169909" y="145757"/>
                  </a:lnTo>
                  <a:lnTo>
                    <a:pt x="170752" y="142537"/>
                  </a:lnTo>
                  <a:lnTo>
                    <a:pt x="171366" y="139240"/>
                  </a:lnTo>
                  <a:lnTo>
                    <a:pt x="171903" y="135866"/>
                  </a:lnTo>
                  <a:lnTo>
                    <a:pt x="172209" y="132493"/>
                  </a:lnTo>
                  <a:lnTo>
                    <a:pt x="172363" y="129119"/>
                  </a:lnTo>
                  <a:lnTo>
                    <a:pt x="172363" y="125745"/>
                  </a:lnTo>
                  <a:lnTo>
                    <a:pt x="172133" y="122372"/>
                  </a:lnTo>
                  <a:lnTo>
                    <a:pt x="172133" y="122372"/>
                  </a:lnTo>
                  <a:lnTo>
                    <a:pt x="171826" y="119305"/>
                  </a:lnTo>
                  <a:lnTo>
                    <a:pt x="171366" y="116238"/>
                  </a:lnTo>
                  <a:lnTo>
                    <a:pt x="170752" y="113247"/>
                  </a:lnTo>
                  <a:lnTo>
                    <a:pt x="169909" y="110257"/>
                  </a:lnTo>
                  <a:lnTo>
                    <a:pt x="168989" y="107267"/>
                  </a:lnTo>
                  <a:lnTo>
                    <a:pt x="167915" y="104353"/>
                  </a:lnTo>
                  <a:lnTo>
                    <a:pt x="166689" y="101440"/>
                  </a:lnTo>
                  <a:lnTo>
                    <a:pt x="165309" y="98603"/>
                  </a:lnTo>
                  <a:lnTo>
                    <a:pt x="163852" y="95766"/>
                  </a:lnTo>
                  <a:lnTo>
                    <a:pt x="162165" y="93006"/>
                  </a:lnTo>
                  <a:lnTo>
                    <a:pt x="160401" y="90322"/>
                  </a:lnTo>
                  <a:lnTo>
                    <a:pt x="158485" y="87715"/>
                  </a:lnTo>
                  <a:lnTo>
                    <a:pt x="156491" y="85108"/>
                  </a:lnTo>
                  <a:lnTo>
                    <a:pt x="154268" y="82578"/>
                  </a:lnTo>
                  <a:lnTo>
                    <a:pt x="151967" y="80201"/>
                  </a:lnTo>
                  <a:lnTo>
                    <a:pt x="149514" y="77824"/>
                  </a:lnTo>
                  <a:lnTo>
                    <a:pt x="149514" y="77824"/>
                  </a:lnTo>
                  <a:lnTo>
                    <a:pt x="147674" y="76137"/>
                  </a:lnTo>
                  <a:lnTo>
                    <a:pt x="145757" y="74527"/>
                  </a:lnTo>
                  <a:lnTo>
                    <a:pt x="143840" y="72994"/>
                  </a:lnTo>
                  <a:lnTo>
                    <a:pt x="141846" y="71537"/>
                  </a:lnTo>
                  <a:lnTo>
                    <a:pt x="139853" y="70157"/>
                  </a:lnTo>
                  <a:lnTo>
                    <a:pt x="137859" y="68853"/>
                  </a:lnTo>
                  <a:lnTo>
                    <a:pt x="135789" y="67626"/>
                  </a:lnTo>
                  <a:lnTo>
                    <a:pt x="133719" y="66476"/>
                  </a:lnTo>
                  <a:lnTo>
                    <a:pt x="133719" y="66476"/>
                  </a:lnTo>
                  <a:lnTo>
                    <a:pt x="135252" y="68393"/>
                  </a:lnTo>
                  <a:lnTo>
                    <a:pt x="136709" y="70463"/>
                  </a:lnTo>
                  <a:lnTo>
                    <a:pt x="137936" y="72610"/>
                  </a:lnTo>
                  <a:lnTo>
                    <a:pt x="139086" y="74834"/>
                  </a:lnTo>
                  <a:lnTo>
                    <a:pt x="140083" y="77134"/>
                  </a:lnTo>
                  <a:lnTo>
                    <a:pt x="140850" y="79588"/>
                  </a:lnTo>
                  <a:lnTo>
                    <a:pt x="141540" y="82041"/>
                  </a:lnTo>
                  <a:lnTo>
                    <a:pt x="142076" y="84571"/>
                  </a:lnTo>
                  <a:lnTo>
                    <a:pt x="142076" y="84571"/>
                  </a:lnTo>
                  <a:lnTo>
                    <a:pt x="142306" y="86258"/>
                  </a:lnTo>
                  <a:lnTo>
                    <a:pt x="142460" y="88022"/>
                  </a:lnTo>
                  <a:lnTo>
                    <a:pt x="142460" y="89862"/>
                  </a:lnTo>
                  <a:lnTo>
                    <a:pt x="142460" y="91702"/>
                  </a:lnTo>
                  <a:lnTo>
                    <a:pt x="142306" y="93542"/>
                  </a:lnTo>
                  <a:lnTo>
                    <a:pt x="142153" y="95459"/>
                  </a:lnTo>
                  <a:lnTo>
                    <a:pt x="141846" y="97299"/>
                  </a:lnTo>
                  <a:lnTo>
                    <a:pt x="141386" y="99216"/>
                  </a:lnTo>
                  <a:lnTo>
                    <a:pt x="140926" y="101133"/>
                  </a:lnTo>
                  <a:lnTo>
                    <a:pt x="140313" y="102973"/>
                  </a:lnTo>
                  <a:lnTo>
                    <a:pt x="139623" y="104890"/>
                  </a:lnTo>
                  <a:lnTo>
                    <a:pt x="138856" y="106730"/>
                  </a:lnTo>
                  <a:lnTo>
                    <a:pt x="138013" y="108570"/>
                  </a:lnTo>
                  <a:lnTo>
                    <a:pt x="137016" y="110334"/>
                  </a:lnTo>
                  <a:lnTo>
                    <a:pt x="135943" y="112097"/>
                  </a:lnTo>
                  <a:lnTo>
                    <a:pt x="134792" y="113784"/>
                  </a:lnTo>
                  <a:lnTo>
                    <a:pt x="133566" y="115471"/>
                  </a:lnTo>
                  <a:lnTo>
                    <a:pt x="132186" y="117005"/>
                  </a:lnTo>
                  <a:lnTo>
                    <a:pt x="130729" y="118538"/>
                  </a:lnTo>
                  <a:lnTo>
                    <a:pt x="129195" y="119995"/>
                  </a:lnTo>
                  <a:lnTo>
                    <a:pt x="127508" y="121375"/>
                  </a:lnTo>
                  <a:lnTo>
                    <a:pt x="125745" y="122678"/>
                  </a:lnTo>
                  <a:lnTo>
                    <a:pt x="123905" y="123905"/>
                  </a:lnTo>
                  <a:lnTo>
                    <a:pt x="121911" y="124979"/>
                  </a:lnTo>
                  <a:lnTo>
                    <a:pt x="119841" y="125975"/>
                  </a:lnTo>
                  <a:lnTo>
                    <a:pt x="117694" y="126819"/>
                  </a:lnTo>
                  <a:lnTo>
                    <a:pt x="115394" y="127586"/>
                  </a:lnTo>
                  <a:lnTo>
                    <a:pt x="113017" y="128276"/>
                  </a:lnTo>
                  <a:lnTo>
                    <a:pt x="110487" y="128736"/>
                  </a:lnTo>
                  <a:lnTo>
                    <a:pt x="107880" y="129119"/>
                  </a:lnTo>
                  <a:lnTo>
                    <a:pt x="105196" y="129349"/>
                  </a:lnTo>
                  <a:lnTo>
                    <a:pt x="102359" y="129426"/>
                  </a:lnTo>
                  <a:lnTo>
                    <a:pt x="102359" y="129426"/>
                  </a:lnTo>
                  <a:lnTo>
                    <a:pt x="99292" y="129349"/>
                  </a:lnTo>
                  <a:lnTo>
                    <a:pt x="96149" y="129042"/>
                  </a:lnTo>
                  <a:lnTo>
                    <a:pt x="93082" y="128582"/>
                  </a:lnTo>
                  <a:lnTo>
                    <a:pt x="89938" y="127969"/>
                  </a:lnTo>
                  <a:lnTo>
                    <a:pt x="86871" y="127202"/>
                  </a:lnTo>
                  <a:lnTo>
                    <a:pt x="83728" y="126282"/>
                  </a:lnTo>
                  <a:lnTo>
                    <a:pt x="80661" y="125209"/>
                  </a:lnTo>
                  <a:lnTo>
                    <a:pt x="77594" y="123905"/>
                  </a:lnTo>
                  <a:lnTo>
                    <a:pt x="74604" y="122525"/>
                  </a:lnTo>
                  <a:lnTo>
                    <a:pt x="71613" y="120992"/>
                  </a:lnTo>
                  <a:lnTo>
                    <a:pt x="68700" y="119305"/>
                  </a:lnTo>
                  <a:lnTo>
                    <a:pt x="65863" y="117465"/>
                  </a:lnTo>
                  <a:lnTo>
                    <a:pt x="63026" y="115548"/>
                  </a:lnTo>
                  <a:lnTo>
                    <a:pt x="60266" y="113478"/>
                  </a:lnTo>
                  <a:lnTo>
                    <a:pt x="57659" y="111254"/>
                  </a:lnTo>
                  <a:lnTo>
                    <a:pt x="55052" y="108954"/>
                  </a:lnTo>
                  <a:lnTo>
                    <a:pt x="52522" y="106500"/>
                  </a:lnTo>
                  <a:lnTo>
                    <a:pt x="50145" y="103970"/>
                  </a:lnTo>
                  <a:lnTo>
                    <a:pt x="47844" y="101363"/>
                  </a:lnTo>
                  <a:lnTo>
                    <a:pt x="45621" y="98603"/>
                  </a:lnTo>
                  <a:lnTo>
                    <a:pt x="43551" y="95766"/>
                  </a:lnTo>
                  <a:lnTo>
                    <a:pt x="41557" y="92852"/>
                  </a:lnTo>
                  <a:lnTo>
                    <a:pt x="39717" y="89862"/>
                  </a:lnTo>
                  <a:lnTo>
                    <a:pt x="38030" y="86718"/>
                  </a:lnTo>
                  <a:lnTo>
                    <a:pt x="36497" y="83575"/>
                  </a:lnTo>
                  <a:lnTo>
                    <a:pt x="35117" y="80354"/>
                  </a:lnTo>
                  <a:lnTo>
                    <a:pt x="33813" y="77057"/>
                  </a:lnTo>
                  <a:lnTo>
                    <a:pt x="32740" y="73607"/>
                  </a:lnTo>
                  <a:lnTo>
                    <a:pt x="31820" y="70233"/>
                  </a:lnTo>
                  <a:lnTo>
                    <a:pt x="31436" y="68470"/>
                  </a:lnTo>
                  <a:lnTo>
                    <a:pt x="31053" y="66706"/>
                  </a:lnTo>
                  <a:lnTo>
                    <a:pt x="30746" y="64943"/>
                  </a:lnTo>
                  <a:lnTo>
                    <a:pt x="30516" y="63179"/>
                  </a:lnTo>
                  <a:lnTo>
                    <a:pt x="30286" y="61416"/>
                  </a:lnTo>
                  <a:lnTo>
                    <a:pt x="30133" y="59576"/>
                  </a:lnTo>
                  <a:lnTo>
                    <a:pt x="30133" y="59576"/>
                  </a:lnTo>
                  <a:lnTo>
                    <a:pt x="29979" y="57352"/>
                  </a:lnTo>
                  <a:lnTo>
                    <a:pt x="29903" y="55205"/>
                  </a:lnTo>
                  <a:lnTo>
                    <a:pt x="29826" y="53058"/>
                  </a:lnTo>
                  <a:lnTo>
                    <a:pt x="29903" y="50835"/>
                  </a:lnTo>
                  <a:lnTo>
                    <a:pt x="29979" y="48765"/>
                  </a:lnTo>
                  <a:lnTo>
                    <a:pt x="30133" y="46618"/>
                  </a:lnTo>
                  <a:lnTo>
                    <a:pt x="30363" y="44471"/>
                  </a:lnTo>
                  <a:lnTo>
                    <a:pt x="30669" y="42401"/>
                  </a:lnTo>
                  <a:lnTo>
                    <a:pt x="30976" y="40331"/>
                  </a:lnTo>
                  <a:lnTo>
                    <a:pt x="31360" y="38337"/>
                  </a:lnTo>
                  <a:lnTo>
                    <a:pt x="31820" y="36267"/>
                  </a:lnTo>
                  <a:lnTo>
                    <a:pt x="32280" y="34273"/>
                  </a:lnTo>
                  <a:lnTo>
                    <a:pt x="32816" y="32280"/>
                  </a:lnTo>
                  <a:lnTo>
                    <a:pt x="33430" y="30363"/>
                  </a:lnTo>
                  <a:lnTo>
                    <a:pt x="34120" y="28446"/>
                  </a:lnTo>
                  <a:lnTo>
                    <a:pt x="34810" y="26529"/>
                  </a:lnTo>
                  <a:lnTo>
                    <a:pt x="35577" y="24612"/>
                  </a:lnTo>
                  <a:lnTo>
                    <a:pt x="36343" y="22772"/>
                  </a:lnTo>
                  <a:lnTo>
                    <a:pt x="37187" y="20932"/>
                  </a:lnTo>
                  <a:lnTo>
                    <a:pt x="38107" y="19169"/>
                  </a:lnTo>
                  <a:lnTo>
                    <a:pt x="39027" y="17405"/>
                  </a:lnTo>
                  <a:lnTo>
                    <a:pt x="40024" y="15642"/>
                  </a:lnTo>
                  <a:lnTo>
                    <a:pt x="41097" y="13955"/>
                  </a:lnTo>
                  <a:lnTo>
                    <a:pt x="42171" y="12268"/>
                  </a:lnTo>
                  <a:lnTo>
                    <a:pt x="43244" y="10581"/>
                  </a:lnTo>
                  <a:lnTo>
                    <a:pt x="44471" y="8971"/>
                  </a:lnTo>
                  <a:lnTo>
                    <a:pt x="45621" y="7361"/>
                  </a:lnTo>
                  <a:lnTo>
                    <a:pt x="46924" y="5827"/>
                  </a:lnTo>
                  <a:lnTo>
                    <a:pt x="48151" y="4294"/>
                  </a:lnTo>
                  <a:lnTo>
                    <a:pt x="49531" y="2837"/>
                  </a:lnTo>
                  <a:lnTo>
                    <a:pt x="50835" y="1380"/>
                  </a:lnTo>
                  <a:lnTo>
                    <a:pt x="52215" y="0"/>
                  </a:lnTo>
                  <a:lnTo>
                    <a:pt x="52215" y="0"/>
                  </a:lnTo>
                  <a:lnTo>
                    <a:pt x="49378" y="1764"/>
                  </a:lnTo>
                  <a:lnTo>
                    <a:pt x="46541" y="3604"/>
                  </a:lnTo>
                  <a:lnTo>
                    <a:pt x="43781" y="5521"/>
                  </a:lnTo>
                  <a:lnTo>
                    <a:pt x="41020" y="7514"/>
                  </a:lnTo>
                  <a:lnTo>
                    <a:pt x="38414" y="9584"/>
                  </a:lnTo>
                  <a:lnTo>
                    <a:pt x="35807" y="11808"/>
                  </a:lnTo>
                  <a:lnTo>
                    <a:pt x="33353" y="14031"/>
                  </a:lnTo>
                  <a:lnTo>
                    <a:pt x="30900" y="16332"/>
                  </a:lnTo>
                  <a:lnTo>
                    <a:pt x="28599" y="18785"/>
                  </a:lnTo>
                  <a:lnTo>
                    <a:pt x="26299" y="21239"/>
                  </a:lnTo>
                  <a:lnTo>
                    <a:pt x="24076" y="23846"/>
                  </a:lnTo>
                  <a:lnTo>
                    <a:pt x="22005" y="26453"/>
                  </a:lnTo>
                  <a:lnTo>
                    <a:pt x="20012" y="29136"/>
                  </a:lnTo>
                  <a:lnTo>
                    <a:pt x="18018" y="31896"/>
                  </a:lnTo>
                  <a:lnTo>
                    <a:pt x="16178" y="34733"/>
                  </a:lnTo>
                  <a:lnTo>
                    <a:pt x="14415" y="37647"/>
                  </a:lnTo>
                  <a:lnTo>
                    <a:pt x="12728" y="40561"/>
                  </a:lnTo>
                  <a:lnTo>
                    <a:pt x="11194" y="43551"/>
                  </a:lnTo>
                  <a:lnTo>
                    <a:pt x="9661" y="46618"/>
                  </a:lnTo>
                  <a:lnTo>
                    <a:pt x="8281" y="49761"/>
                  </a:lnTo>
                  <a:lnTo>
                    <a:pt x="7054" y="52905"/>
                  </a:lnTo>
                  <a:lnTo>
                    <a:pt x="5827" y="56125"/>
                  </a:lnTo>
                  <a:lnTo>
                    <a:pt x="4754" y="59422"/>
                  </a:lnTo>
                  <a:lnTo>
                    <a:pt x="3757" y="62719"/>
                  </a:lnTo>
                  <a:lnTo>
                    <a:pt x="2914" y="66093"/>
                  </a:lnTo>
                  <a:lnTo>
                    <a:pt x="2147" y="69467"/>
                  </a:lnTo>
                  <a:lnTo>
                    <a:pt x="1533" y="72917"/>
                  </a:lnTo>
                  <a:lnTo>
                    <a:pt x="997" y="76367"/>
                  </a:lnTo>
                  <a:lnTo>
                    <a:pt x="537" y="79894"/>
                  </a:lnTo>
                  <a:lnTo>
                    <a:pt x="230" y="83498"/>
                  </a:lnTo>
                  <a:lnTo>
                    <a:pt x="77" y="87025"/>
                  </a:lnTo>
                  <a:lnTo>
                    <a:pt x="0" y="90705"/>
                  </a:lnTo>
                  <a:lnTo>
                    <a:pt x="0" y="90705"/>
                  </a:lnTo>
                  <a:lnTo>
                    <a:pt x="77" y="94616"/>
                  </a:lnTo>
                  <a:lnTo>
                    <a:pt x="307" y="98449"/>
                  </a:lnTo>
                  <a:lnTo>
                    <a:pt x="690" y="102283"/>
                  </a:lnTo>
                  <a:lnTo>
                    <a:pt x="1150" y="106117"/>
                  </a:lnTo>
                  <a:lnTo>
                    <a:pt x="1763" y="109874"/>
                  </a:lnTo>
                  <a:lnTo>
                    <a:pt x="2530" y="113554"/>
                  </a:lnTo>
                  <a:lnTo>
                    <a:pt x="3374" y="117235"/>
                  </a:lnTo>
                  <a:lnTo>
                    <a:pt x="4447" y="120838"/>
                  </a:lnTo>
                  <a:lnTo>
                    <a:pt x="5521" y="124365"/>
                  </a:lnTo>
                  <a:lnTo>
                    <a:pt x="6824" y="127816"/>
                  </a:lnTo>
                  <a:lnTo>
                    <a:pt x="8204" y="131266"/>
                  </a:lnTo>
                  <a:lnTo>
                    <a:pt x="9661" y="134640"/>
                  </a:lnTo>
                  <a:lnTo>
                    <a:pt x="11271" y="138013"/>
                  </a:lnTo>
                  <a:lnTo>
                    <a:pt x="12958" y="141234"/>
                  </a:lnTo>
                  <a:lnTo>
                    <a:pt x="14798" y="144377"/>
                  </a:lnTo>
                  <a:lnTo>
                    <a:pt x="16715" y="147521"/>
                  </a:lnTo>
                  <a:lnTo>
                    <a:pt x="18785" y="150511"/>
                  </a:lnTo>
                  <a:lnTo>
                    <a:pt x="20932" y="153501"/>
                  </a:lnTo>
                  <a:lnTo>
                    <a:pt x="23155" y="156338"/>
                  </a:lnTo>
                  <a:lnTo>
                    <a:pt x="25532" y="159175"/>
                  </a:lnTo>
                  <a:lnTo>
                    <a:pt x="27909" y="161859"/>
                  </a:lnTo>
                  <a:lnTo>
                    <a:pt x="30439" y="164542"/>
                  </a:lnTo>
                  <a:lnTo>
                    <a:pt x="33046" y="167073"/>
                  </a:lnTo>
                  <a:lnTo>
                    <a:pt x="35730" y="169526"/>
                  </a:lnTo>
                  <a:lnTo>
                    <a:pt x="38567" y="171826"/>
                  </a:lnTo>
                  <a:lnTo>
                    <a:pt x="41404" y="174127"/>
                  </a:lnTo>
                  <a:lnTo>
                    <a:pt x="44317" y="176274"/>
                  </a:lnTo>
                  <a:lnTo>
                    <a:pt x="47384" y="178344"/>
                  </a:lnTo>
                  <a:lnTo>
                    <a:pt x="50451" y="180261"/>
                  </a:lnTo>
                  <a:lnTo>
                    <a:pt x="53595" y="182101"/>
                  </a:lnTo>
                  <a:lnTo>
                    <a:pt x="56815" y="183864"/>
                  </a:lnTo>
                  <a:lnTo>
                    <a:pt x="60112" y="185474"/>
                  </a:lnTo>
                  <a:lnTo>
                    <a:pt x="60112" y="185474"/>
                  </a:lnTo>
                  <a:lnTo>
                    <a:pt x="62642" y="186624"/>
                  </a:lnTo>
                  <a:lnTo>
                    <a:pt x="65173" y="187698"/>
                  </a:lnTo>
                  <a:lnTo>
                    <a:pt x="67780" y="188695"/>
                  </a:lnTo>
                  <a:lnTo>
                    <a:pt x="70386" y="189691"/>
                  </a:lnTo>
                  <a:lnTo>
                    <a:pt x="73070" y="190535"/>
                  </a:lnTo>
                  <a:lnTo>
                    <a:pt x="75754" y="191378"/>
                  </a:lnTo>
                  <a:lnTo>
                    <a:pt x="78514" y="192145"/>
                  </a:lnTo>
                  <a:lnTo>
                    <a:pt x="81274" y="192835"/>
                  </a:lnTo>
                  <a:lnTo>
                    <a:pt x="84034" y="193372"/>
                  </a:lnTo>
                  <a:lnTo>
                    <a:pt x="86795" y="193909"/>
                  </a:lnTo>
                  <a:lnTo>
                    <a:pt x="89632" y="194369"/>
                  </a:lnTo>
                  <a:lnTo>
                    <a:pt x="92469" y="194752"/>
                  </a:lnTo>
                  <a:lnTo>
                    <a:pt x="95229" y="195059"/>
                  </a:lnTo>
                  <a:lnTo>
                    <a:pt x="98066" y="195289"/>
                  </a:lnTo>
                  <a:lnTo>
                    <a:pt x="100826" y="195442"/>
                  </a:lnTo>
                  <a:lnTo>
                    <a:pt x="103663" y="19544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FFFFFF"/>
                </a:solidFill>
              </a:endParaRPr>
            </a:p>
          </p:txBody>
        </p:sp>
      </p:grpSp>
      <p:sp>
        <p:nvSpPr>
          <p:cNvPr id="69" name="Google Shape;69;p14"/>
          <p:cNvSpPr txBox="1"/>
          <p:nvPr/>
        </p:nvSpPr>
        <p:spPr>
          <a:xfrm>
            <a:off x="7214300" y="303588"/>
            <a:ext cx="1739400" cy="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Private &amp; Confidential</a:t>
            </a:r>
            <a:endParaRPr sz="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2"/>
          </p:nvPr>
        </p:nvSpPr>
        <p:spPr>
          <a:xfrm>
            <a:off x="599050" y="278588"/>
            <a:ext cx="5902200" cy="7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335975" y="781915"/>
            <a:ext cx="12267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rgbClr val="0053D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“ </a:t>
            </a:r>
            <a:endParaRPr sz="9000">
              <a:solidFill>
                <a:srgbClr val="0053D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" y="0"/>
            <a:ext cx="9144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1" y="0"/>
            <a:ext cx="9144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rcellus SC"/>
              <a:buNone/>
              <a:defRPr sz="2800">
                <a:solidFill>
                  <a:schemeClr val="lt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●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363" y="3601200"/>
            <a:ext cx="535375" cy="6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0" y="744575"/>
            <a:ext cx="91440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Concept Embedding Models</a:t>
            </a:r>
            <a:endParaRPr sz="5100"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0" y="1615225"/>
            <a:ext cx="91440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90"/>
              <a:t>NeurIPS 2022</a:t>
            </a:r>
            <a:endParaRPr sz="1690"/>
          </a:p>
        </p:txBody>
      </p:sp>
      <p:grpSp>
        <p:nvGrpSpPr>
          <p:cNvPr id="79" name="Google Shape;79;p15"/>
          <p:cNvGrpSpPr/>
          <p:nvPr/>
        </p:nvGrpSpPr>
        <p:grpSpPr>
          <a:xfrm>
            <a:off x="219325" y="2313575"/>
            <a:ext cx="1535400" cy="1208283"/>
            <a:chOff x="431575" y="2157950"/>
            <a:chExt cx="1535400" cy="1208283"/>
          </a:xfrm>
        </p:grpSpPr>
        <p:sp>
          <p:nvSpPr>
            <p:cNvPr id="80" name="Google Shape;80;p15"/>
            <p:cNvSpPr txBox="1"/>
            <p:nvPr/>
          </p:nvSpPr>
          <p:spPr>
            <a:xfrm>
              <a:off x="431575" y="2812133"/>
              <a:ext cx="153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Mateo Espinosa Zarlenga*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University of Cambridge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me466@cam.ac.uk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81" name="Google Shape;8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9467" y="2157950"/>
              <a:ext cx="499367" cy="654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15"/>
          <p:cNvGrpSpPr/>
          <p:nvPr/>
        </p:nvGrpSpPr>
        <p:grpSpPr>
          <a:xfrm>
            <a:off x="1659375" y="2313575"/>
            <a:ext cx="1535400" cy="1208283"/>
            <a:chOff x="1754725" y="2313575"/>
            <a:chExt cx="1535400" cy="1208283"/>
          </a:xfrm>
        </p:grpSpPr>
        <p:pic>
          <p:nvPicPr>
            <p:cNvPr id="83" name="Google Shape;83;p15"/>
            <p:cNvPicPr preferRelativeResize="0"/>
            <p:nvPr/>
          </p:nvPicPr>
          <p:blipFill rotWithShape="1">
            <a:blip r:embed="rId5">
              <a:alphaModFix/>
            </a:blip>
            <a:srcRect l="10802" r="10802"/>
            <a:stretch/>
          </p:blipFill>
          <p:spPr>
            <a:xfrm>
              <a:off x="2271947" y="2313575"/>
              <a:ext cx="505351" cy="643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5"/>
            <p:cNvSpPr txBox="1"/>
            <p:nvPr/>
          </p:nvSpPr>
          <p:spPr>
            <a:xfrm>
              <a:off x="1754725" y="2967758"/>
              <a:ext cx="153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Pietro Barbiero*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University of Cambridge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pb737@cam.ac.uk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85" name="Google Shape;85;p15"/>
          <p:cNvPicPr preferRelativeResize="0"/>
          <p:nvPr/>
        </p:nvPicPr>
        <p:blipFill rotWithShape="1">
          <a:blip r:embed="rId6">
            <a:alphaModFix/>
          </a:blip>
          <a:srcRect l="8629" r="8637"/>
          <a:stretch/>
        </p:blipFill>
        <p:spPr>
          <a:xfrm>
            <a:off x="3557238" y="2313575"/>
            <a:ext cx="526525" cy="6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026550" y="2967750"/>
            <a:ext cx="158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Gabriele Ciravegna</a:t>
            </a:r>
            <a:endParaRPr sz="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Université Côte d’Azur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gabriele.ciravegna@inria.fr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7">
            <a:alphaModFix/>
          </a:blip>
          <a:srcRect t="4710" b="4710"/>
          <a:stretch/>
        </p:blipFill>
        <p:spPr>
          <a:xfrm>
            <a:off x="5017213" y="2313575"/>
            <a:ext cx="530662" cy="6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4510600" y="2967758"/>
            <a:ext cx="153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Giuseppe Marra</a:t>
            </a:r>
            <a:endParaRPr sz="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KU Leuven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giuseppe.marra@kuleuven.be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9" name="Google Shape;89;p15"/>
          <p:cNvGrpSpPr/>
          <p:nvPr/>
        </p:nvGrpSpPr>
        <p:grpSpPr>
          <a:xfrm>
            <a:off x="5950650" y="2313575"/>
            <a:ext cx="1535400" cy="1208283"/>
            <a:chOff x="5950650" y="2313575"/>
            <a:chExt cx="1535400" cy="1208283"/>
          </a:xfrm>
        </p:grpSpPr>
        <p:pic>
          <p:nvPicPr>
            <p:cNvPr id="90" name="Google Shape;90;p15"/>
            <p:cNvPicPr preferRelativeResize="0"/>
            <p:nvPr/>
          </p:nvPicPr>
          <p:blipFill rotWithShape="1">
            <a:blip r:embed="rId8">
              <a:alphaModFix/>
            </a:blip>
            <a:srcRect l="6965" r="6070"/>
            <a:stretch/>
          </p:blipFill>
          <p:spPr>
            <a:xfrm>
              <a:off x="6438225" y="2313575"/>
              <a:ext cx="566000" cy="65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5"/>
            <p:cNvSpPr txBox="1"/>
            <p:nvPr/>
          </p:nvSpPr>
          <p:spPr>
            <a:xfrm>
              <a:off x="5950650" y="2967758"/>
              <a:ext cx="153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Francesco Giannini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University of Siena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francesco.giannini@unisi.it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2" name="Google Shape;92;p15"/>
          <p:cNvGrpSpPr/>
          <p:nvPr/>
        </p:nvGrpSpPr>
        <p:grpSpPr>
          <a:xfrm>
            <a:off x="7317825" y="2313576"/>
            <a:ext cx="1587900" cy="1208274"/>
            <a:chOff x="7317825" y="2313576"/>
            <a:chExt cx="1587900" cy="1208274"/>
          </a:xfrm>
        </p:grpSpPr>
        <p:pic>
          <p:nvPicPr>
            <p:cNvPr id="93" name="Google Shape;93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871625" y="2313576"/>
              <a:ext cx="480310" cy="65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5"/>
            <p:cNvSpPr txBox="1"/>
            <p:nvPr/>
          </p:nvSpPr>
          <p:spPr>
            <a:xfrm>
              <a:off x="7317825" y="2967750"/>
              <a:ext cx="1587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Michelangelo Diligenti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University of Siena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michelangelo.diligenti@unisi.it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5" name="Google Shape;95;p15"/>
          <p:cNvSpPr txBox="1"/>
          <p:nvPr/>
        </p:nvSpPr>
        <p:spPr>
          <a:xfrm>
            <a:off x="134400" y="4888800"/>
            <a:ext cx="321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* Equal contribution and corresponding authors</a:t>
            </a:r>
            <a:endParaRPr sz="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6" name="Google Shape;96;p15"/>
          <p:cNvGrpSpPr/>
          <p:nvPr/>
        </p:nvGrpSpPr>
        <p:grpSpPr>
          <a:xfrm>
            <a:off x="210600" y="3629500"/>
            <a:ext cx="1535400" cy="1302970"/>
            <a:chOff x="134400" y="3629500"/>
            <a:chExt cx="1535400" cy="1302970"/>
          </a:xfrm>
        </p:grpSpPr>
        <p:pic>
          <p:nvPicPr>
            <p:cNvPr id="97" name="Google Shape;97;p1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3975" y="3629500"/>
              <a:ext cx="516250" cy="60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5"/>
            <p:cNvSpPr txBox="1"/>
            <p:nvPr/>
          </p:nvSpPr>
          <p:spPr>
            <a:xfrm>
              <a:off x="134400" y="4255370"/>
              <a:ext cx="153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Zohreh Shams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Babylon Health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University of Cambridge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zs315@cam.ac.uk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9" name="Google Shape;99;p15"/>
          <p:cNvGrpSpPr/>
          <p:nvPr/>
        </p:nvGrpSpPr>
        <p:grpSpPr>
          <a:xfrm>
            <a:off x="1650650" y="3601200"/>
            <a:ext cx="1535400" cy="1208270"/>
            <a:chOff x="1574450" y="3601200"/>
            <a:chExt cx="1535400" cy="1208270"/>
          </a:xfrm>
        </p:grpSpPr>
        <p:pic>
          <p:nvPicPr>
            <p:cNvPr id="100" name="Google Shape;100;p15"/>
            <p:cNvPicPr preferRelativeResize="0"/>
            <p:nvPr/>
          </p:nvPicPr>
          <p:blipFill rotWithShape="1">
            <a:blip r:embed="rId11">
              <a:alphaModFix/>
            </a:blip>
            <a:srcRect l="11098" r="13349"/>
            <a:stretch/>
          </p:blipFill>
          <p:spPr>
            <a:xfrm>
              <a:off x="2087125" y="3601200"/>
              <a:ext cx="495225" cy="65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5"/>
            <p:cNvSpPr txBox="1"/>
            <p:nvPr/>
          </p:nvSpPr>
          <p:spPr>
            <a:xfrm>
              <a:off x="1574450" y="4255370"/>
              <a:ext cx="153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Frederic Precioso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Université Côte d’Azur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fprecioso@unice.fr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02" name="Google Shape;102;p15"/>
          <p:cNvGrpSpPr/>
          <p:nvPr/>
        </p:nvGrpSpPr>
        <p:grpSpPr>
          <a:xfrm>
            <a:off x="3017825" y="3601200"/>
            <a:ext cx="1587900" cy="1208263"/>
            <a:chOff x="2941625" y="3601200"/>
            <a:chExt cx="1587900" cy="1208263"/>
          </a:xfrm>
        </p:grpSpPr>
        <p:pic>
          <p:nvPicPr>
            <p:cNvPr id="103" name="Google Shape;103;p15"/>
            <p:cNvPicPr preferRelativeResize="0"/>
            <p:nvPr/>
          </p:nvPicPr>
          <p:blipFill rotWithShape="1">
            <a:blip r:embed="rId12">
              <a:alphaModFix/>
            </a:blip>
            <a:srcRect r="24936"/>
            <a:stretch/>
          </p:blipFill>
          <p:spPr>
            <a:xfrm>
              <a:off x="3484888" y="3601200"/>
              <a:ext cx="501375" cy="667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5"/>
            <p:cNvSpPr txBox="1"/>
            <p:nvPr/>
          </p:nvSpPr>
          <p:spPr>
            <a:xfrm>
              <a:off x="2941625" y="4255363"/>
              <a:ext cx="1587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Stefano Melacci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University of Siena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mela@diism.unisi.it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4501875" y="3601200"/>
            <a:ext cx="1535400" cy="1331270"/>
            <a:chOff x="4425675" y="3601200"/>
            <a:chExt cx="1535400" cy="1331270"/>
          </a:xfrm>
        </p:grpSpPr>
        <p:pic>
          <p:nvPicPr>
            <p:cNvPr id="106" name="Google Shape;106;p15"/>
            <p:cNvPicPr preferRelativeResize="0"/>
            <p:nvPr/>
          </p:nvPicPr>
          <p:blipFill rotWithShape="1">
            <a:blip r:embed="rId13">
              <a:alphaModFix/>
            </a:blip>
            <a:srcRect l="8567"/>
            <a:stretch/>
          </p:blipFill>
          <p:spPr>
            <a:xfrm>
              <a:off x="4904025" y="3601200"/>
              <a:ext cx="587223" cy="641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5"/>
            <p:cNvSpPr txBox="1"/>
            <p:nvPr/>
          </p:nvSpPr>
          <p:spPr>
            <a:xfrm>
              <a:off x="4425675" y="4255370"/>
              <a:ext cx="1535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Adrian Weller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University of Cambridge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Alan Turing Institute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aw665@cam.ac.uk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08" name="Google Shape;108;p15"/>
          <p:cNvSpPr txBox="1"/>
          <p:nvPr/>
        </p:nvSpPr>
        <p:spPr>
          <a:xfrm>
            <a:off x="7309100" y="4255363"/>
            <a:ext cx="158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Mateja Jamnik</a:t>
            </a:r>
            <a:endParaRPr sz="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University of Cambridge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mateja.jamnik@cl.cam.ac.uk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9" name="Google Shape;109;p15"/>
          <p:cNvGrpSpPr/>
          <p:nvPr/>
        </p:nvGrpSpPr>
        <p:grpSpPr>
          <a:xfrm>
            <a:off x="5941925" y="3601200"/>
            <a:ext cx="1535400" cy="1208270"/>
            <a:chOff x="5865725" y="3601200"/>
            <a:chExt cx="1535400" cy="1208270"/>
          </a:xfrm>
        </p:grpSpPr>
        <p:pic>
          <p:nvPicPr>
            <p:cNvPr id="110" name="Google Shape;110;p15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395350" y="3601200"/>
              <a:ext cx="476125" cy="661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5"/>
            <p:cNvSpPr txBox="1"/>
            <p:nvPr/>
          </p:nvSpPr>
          <p:spPr>
            <a:xfrm>
              <a:off x="5865725" y="4255370"/>
              <a:ext cx="153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Pietro Lio</a:t>
              </a:r>
              <a:endParaRPr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University of Cambridge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pl219@cam.ac.uk</a:t>
              </a:r>
              <a:endParaRPr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Concept Embedding Models</a:t>
            </a:r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46325"/>
            <a:ext cx="8839201" cy="351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and significance</a:t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00" y="1150225"/>
            <a:ext cx="2217100" cy="22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283950" y="3456900"/>
            <a:ext cx="2722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Beyond Trade-offs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CEMs overcome the current accuracy-explainability trade-off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and significance</a:t>
            </a:r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00" y="1150225"/>
            <a:ext cx="2217100" cy="22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283950" y="3456900"/>
            <a:ext cx="2722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Beyond Trade-offs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CEMs overcome the current accuracy-explainability trade-off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7137" y="1543050"/>
            <a:ext cx="2789725" cy="17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3051150" y="3456900"/>
            <a:ext cx="3041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High Concept Efficiency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CEMs scale to real-world conditions where concept supervisions are scarce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and significance</a:t>
            </a:r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00" y="1150225"/>
            <a:ext cx="2217100" cy="22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283950" y="3456900"/>
            <a:ext cx="2722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Beyond Trade-offs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CEMs overcome the current accuracy-explainability trade-off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3051150" y="3456900"/>
            <a:ext cx="3041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High Concept Efficiency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CEMs scale to real-world conditions where concept supervisions are scarce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6137250" y="3456900"/>
            <a:ext cx="27228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arcellus SC"/>
                <a:ea typeface="Marcellus SC"/>
                <a:cs typeface="Marcellus SC"/>
                <a:sym typeface="Marcellus SC"/>
              </a:rPr>
              <a:t>Effective interventions</a:t>
            </a:r>
            <a:endParaRPr sz="19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CEMs are responsive to concept interventions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7137" y="1543050"/>
            <a:ext cx="2789725" cy="17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2351" y="1543049"/>
            <a:ext cx="2557287" cy="17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4648" y="238626"/>
            <a:ext cx="905402" cy="9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49" y="1189800"/>
            <a:ext cx="1780200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283950" y="3456900"/>
            <a:ext cx="2722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Explainable AI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open the black box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4114500" y="1922700"/>
            <a:ext cx="915000" cy="27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49" y="1189800"/>
            <a:ext cx="1780200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283950" y="3456900"/>
            <a:ext cx="2722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Explainable AI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open the black box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3210600" y="3456900"/>
            <a:ext cx="2722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Concepts Learning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Provide intuitive explanations using “high-level” units of information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8646" y="1189799"/>
            <a:ext cx="1446710" cy="19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4114500" y="1922700"/>
            <a:ext cx="915000" cy="27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49" y="1189800"/>
            <a:ext cx="1780200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283950" y="3456900"/>
            <a:ext cx="2722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Explainable AI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open the black box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3210600" y="3456900"/>
            <a:ext cx="2722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Concepts Learning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Provide intuitive explanations using “high-level” units of information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137250" y="3456900"/>
            <a:ext cx="2722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Concept Bottlenecks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Explain predictions using learnt concepts</a:t>
            </a:r>
            <a:r>
              <a:rPr lang="en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rPr>
              <a:t> &amp; enable human interventions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8975" y="1189800"/>
            <a:ext cx="2339346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8646" y="1189799"/>
            <a:ext cx="1446710" cy="19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concept bottleneck models are not the solution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475" y="2671675"/>
            <a:ext cx="2023749" cy="203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526750" y="1391350"/>
            <a:ext cx="3007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Poor Trade-offs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Struggle to compromise between accuracy and explainability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concept bottleneck models are not the solution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526750" y="1391350"/>
            <a:ext cx="3007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Poor Trade-offs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Struggle to compromise between accuracy and explainability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897489" y="1359650"/>
            <a:ext cx="3346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Low Concept Efficiency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rcellus SC"/>
                <a:ea typeface="Marcellus SC"/>
                <a:cs typeface="Marcellus SC"/>
                <a:sym typeface="Marcellus SC"/>
              </a:rPr>
              <a:t>—</a:t>
            </a:r>
            <a:endParaRPr sz="2000">
              <a:latin typeface="Marcellus SC"/>
              <a:ea typeface="Marcellus SC"/>
              <a:cs typeface="Marcellus SC"/>
              <a:sym typeface="Marcellu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rcellus SC"/>
                <a:ea typeface="Marcellus SC"/>
                <a:cs typeface="Marcellus SC"/>
                <a:sym typeface="Marcellus SC"/>
              </a:rPr>
              <a:t>CBMs do not scale in real-world conditions</a:t>
            </a:r>
            <a:endParaRPr>
              <a:latin typeface="Marcellus SC"/>
              <a:ea typeface="Marcellus SC"/>
              <a:cs typeface="Marcellus SC"/>
              <a:sym typeface="Marcellus SC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687" y="2933075"/>
            <a:ext cx="2329825" cy="17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475" y="2671675"/>
            <a:ext cx="2023749" cy="203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capacity is NOT all you need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307125" y="1766075"/>
            <a:ext cx="469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rcellus SC"/>
                <a:ea typeface="Marcellus SC"/>
                <a:cs typeface="Marcellus SC"/>
                <a:sym typeface="Marcellus SC"/>
              </a:rPr>
              <a:t>Why not simply add more activations to a CBM’s bottleneck?</a:t>
            </a:r>
            <a:endParaRPr sz="1200"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75988" y="4030725"/>
            <a:ext cx="469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  <a:latin typeface="Marcellus SC"/>
                <a:ea typeface="Marcellus SC"/>
                <a:cs typeface="Marcellus SC"/>
                <a:sym typeface="Marcellus SC"/>
              </a:rPr>
              <a:t>CBM</a:t>
            </a:r>
            <a:endParaRPr sz="1200" b="1">
              <a:solidFill>
                <a:srgbClr val="CC0000"/>
              </a:solidFill>
              <a:latin typeface="Marcellus SC"/>
              <a:ea typeface="Marcellus SC"/>
              <a:cs typeface="Marcellus SC"/>
              <a:sym typeface="Marcellus SC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50" y="2298075"/>
            <a:ext cx="4397112" cy="17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25" y="2325175"/>
            <a:ext cx="4207188" cy="17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capacity is NOT all you need</a:t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311700" y="1776375"/>
            <a:ext cx="469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rcellus SC"/>
                <a:ea typeface="Marcellus SC"/>
                <a:cs typeface="Marcellus SC"/>
                <a:sym typeface="Marcellus SC"/>
              </a:rPr>
              <a:t>Why not simply add more activations to a CBM’s bottleneck?</a:t>
            </a:r>
            <a:endParaRPr sz="1200"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275988" y="4030725"/>
            <a:ext cx="469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  <a:latin typeface="Marcellus SC"/>
                <a:ea typeface="Marcellus SC"/>
                <a:cs typeface="Marcellus SC"/>
                <a:sym typeface="Marcellus SC"/>
              </a:rPr>
              <a:t>Hybrid-CBM</a:t>
            </a:r>
            <a:endParaRPr sz="1200" b="1">
              <a:solidFill>
                <a:srgbClr val="CC0000"/>
              </a:solidFill>
              <a:latin typeface="Marcellus SC"/>
              <a:ea typeface="Marcellus SC"/>
              <a:cs typeface="Marcellus SC"/>
              <a:sym typeface="Marcellus SC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50" y="2298075"/>
            <a:ext cx="4397112" cy="1732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2"/>
          <p:cNvCxnSpPr/>
          <p:nvPr/>
        </p:nvCxnSpPr>
        <p:spPr>
          <a:xfrm flipH="1">
            <a:off x="2671550" y="2392450"/>
            <a:ext cx="470400" cy="379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capacity is NOT all you need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311700" y="1776375"/>
            <a:ext cx="469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rcellus SC"/>
                <a:ea typeface="Marcellus SC"/>
                <a:cs typeface="Marcellus SC"/>
                <a:sym typeface="Marcellus SC"/>
              </a:rPr>
              <a:t>Why not simply add more activations to a CBM’s bottleneck?</a:t>
            </a:r>
            <a:endParaRPr sz="1200"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354275" y="1776375"/>
            <a:ext cx="222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rcellus SC"/>
                <a:ea typeface="Marcellus SC"/>
                <a:cs typeface="Marcellus SC"/>
                <a:sym typeface="Marcellus SC"/>
              </a:rPr>
              <a:t>intervention power is </a:t>
            </a:r>
            <a:r>
              <a:rPr lang="en" sz="1200" b="1">
                <a:latin typeface="Marcellus SC"/>
                <a:ea typeface="Marcellus SC"/>
                <a:cs typeface="Marcellus SC"/>
                <a:sym typeface="Marcellus SC"/>
              </a:rPr>
              <a:t>lost</a:t>
            </a:r>
            <a:r>
              <a:rPr lang="en" sz="1200">
                <a:latin typeface="Marcellus SC"/>
                <a:ea typeface="Marcellus SC"/>
                <a:cs typeface="Marcellus SC"/>
                <a:sym typeface="Marcellus SC"/>
              </a:rPr>
              <a:t>!</a:t>
            </a:r>
            <a:endParaRPr sz="1200"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75988" y="4030725"/>
            <a:ext cx="469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  <a:latin typeface="Marcellus SC"/>
                <a:ea typeface="Marcellus SC"/>
                <a:cs typeface="Marcellus SC"/>
                <a:sym typeface="Marcellus SC"/>
              </a:rPr>
              <a:t>Hybrid-CBM</a:t>
            </a:r>
            <a:endParaRPr sz="1200" b="1">
              <a:solidFill>
                <a:srgbClr val="CC0000"/>
              </a:solidFill>
              <a:latin typeface="Marcellus SC"/>
              <a:ea typeface="Marcellus SC"/>
              <a:cs typeface="Marcellus SC"/>
              <a:sym typeface="Marcellus SC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50" y="2298075"/>
            <a:ext cx="4397112" cy="17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937" y="2266075"/>
            <a:ext cx="2280775" cy="22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Macintosh PowerPoint</Application>
  <PresentationFormat>On-screen Show (16:9)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Marcellus SC</vt:lpstr>
      <vt:lpstr>DM Serif Display</vt:lpstr>
      <vt:lpstr>Nunito</vt:lpstr>
      <vt:lpstr>DM Sans</vt:lpstr>
      <vt:lpstr>Arial</vt:lpstr>
      <vt:lpstr>DM Serif Text</vt:lpstr>
      <vt:lpstr>Simple Light</vt:lpstr>
      <vt:lpstr>Concept Embedding Models</vt:lpstr>
      <vt:lpstr>Motivation</vt:lpstr>
      <vt:lpstr>Motivation</vt:lpstr>
      <vt:lpstr>Motivation</vt:lpstr>
      <vt:lpstr>Why concept bottleneck models are not the solution</vt:lpstr>
      <vt:lpstr>Why concept bottleneck models are not the solution</vt:lpstr>
      <vt:lpstr>Extra capacity is NOT all you need</vt:lpstr>
      <vt:lpstr>Extra capacity is NOT all you need</vt:lpstr>
      <vt:lpstr>Extra capacity is NOT all you need</vt:lpstr>
      <vt:lpstr>Solution: Concept Embedding Models</vt:lpstr>
      <vt:lpstr>Key findings and significance</vt:lpstr>
      <vt:lpstr>Key findings and significance</vt:lpstr>
      <vt:lpstr>Key findings and significance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Embedding Models</dc:title>
  <cp:lastModifiedBy>Mateo Espinosa Zarlenga</cp:lastModifiedBy>
  <cp:revision>1</cp:revision>
  <dcterms:modified xsi:type="dcterms:W3CDTF">2022-10-26T18:10:46Z</dcterms:modified>
</cp:coreProperties>
</file>